
<file path=[Content_Types].xml><?xml version="1.0" encoding="utf-8"?>
<Types xmlns="http://schemas.openxmlformats.org/package/2006/content-types">
  <Default ContentType="application/x-fontdata" Extension="fntdata"/>
  <Default ContentType="image/gif" Extension="gif"/>
  <Default ContentType="image/jpeg" Extension="jpeg"/>
  <Default ContentType="video/mp4" Extension="mp4"/>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Lst>
  <p:sldSz cx="18288000" cy="10287000"/>
  <p:notesSz cx="6858000" cy="9144000"/>
  <p:embeddedFontLst>
    <p:embeddedFont>
      <p:font typeface="Open Sauce Bold" charset="1" panose="00000800000000000000"/>
      <p:regular r:id="rId19"/>
    </p:embeddedFont>
    <p:embeddedFont>
      <p:font typeface="Canva Sans" charset="1" panose="020B0503030501040103"/>
      <p:regular r:id="rId20"/>
    </p:embeddedFont>
    <p:embeddedFont>
      <p:font typeface="Comic Sans" charset="1" panose="03000702030302020204"/>
      <p:regular r:id="rId21"/>
    </p:embeddedFont>
    <p:embeddedFont>
      <p:font typeface="Canva Sans Bold" charset="1" panose="020B0803030501040103"/>
      <p:regular r:id="rId22"/>
    </p:embeddedFont>
    <p:embeddedFont>
      <p:font typeface="Open Sans Bold" charset="1" panose="00000000000000000000"/>
      <p:regular r:id="rId23"/>
    </p:embeddedFont>
    <p:embeddedFont>
      <p:font typeface="Montserrat Bold" charset="1" panose="00000800000000000000"/>
      <p:regular r:id="rId24"/>
    </p:embeddedFont>
    <p:embeddedFont>
      <p:font typeface="DM Serif Display" charset="1" panose="00000000000000000000"/>
      <p:regular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VAEC16KxcAg.mp4" Type="http://schemas.openxmlformats.org/officeDocument/2006/relationships/video"/><Relationship Id="rId4" Target="../media/VAEC16KxcAg.mp4" Type="http://schemas.microsoft.com/office/2007/relationships/media"/><Relationship Id="rId5" Target="../media/image2.png" Type="http://schemas.openxmlformats.org/officeDocument/2006/relationships/image"/><Relationship Id="rId6" Target="../media/image3.svg" Type="http://schemas.openxmlformats.org/officeDocument/2006/relationships/image"/><Relationship Id="rId7" Target="../media/image4.png" Type="http://schemas.openxmlformats.org/officeDocument/2006/relationships/image"/><Relationship Id="rId8" Target="../media/image5.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6.png" Type="http://schemas.openxmlformats.org/officeDocument/2006/relationships/image"/><Relationship Id="rId11" Target="../media/image97.svg" Type="http://schemas.openxmlformats.org/officeDocument/2006/relationships/image"/><Relationship Id="rId12" Target="../media/image98.png" Type="http://schemas.openxmlformats.org/officeDocument/2006/relationships/image"/><Relationship Id="rId13" Target="../media/image99.svg" Type="http://schemas.openxmlformats.org/officeDocument/2006/relationships/image"/><Relationship Id="rId14" Target="../media/image100.png" Type="http://schemas.openxmlformats.org/officeDocument/2006/relationships/image"/><Relationship Id="rId15" Target="../media/image101.svg" Type="http://schemas.openxmlformats.org/officeDocument/2006/relationships/image"/><Relationship Id="rId16" Target="../media/image102.png" Type="http://schemas.openxmlformats.org/officeDocument/2006/relationships/image"/><Relationship Id="rId17" Target="../media/image103.svg" Type="http://schemas.openxmlformats.org/officeDocument/2006/relationships/image"/><Relationship Id="rId18" Target="../media/image104.png" Type="http://schemas.openxmlformats.org/officeDocument/2006/relationships/image"/><Relationship Id="rId19" Target="../media/image105.svg" Type="http://schemas.openxmlformats.org/officeDocument/2006/relationships/image"/><Relationship Id="rId2" Target="../media/image88.png" Type="http://schemas.openxmlformats.org/officeDocument/2006/relationships/image"/><Relationship Id="rId20" Target="../media/image106.png" Type="http://schemas.openxmlformats.org/officeDocument/2006/relationships/image"/><Relationship Id="rId21" Target="../media/image107.svg" Type="http://schemas.openxmlformats.org/officeDocument/2006/relationships/image"/><Relationship Id="rId22" Target="../media/image108.png" Type="http://schemas.openxmlformats.org/officeDocument/2006/relationships/image"/><Relationship Id="rId23" Target="../media/image109.svg" Type="http://schemas.openxmlformats.org/officeDocument/2006/relationships/image"/><Relationship Id="rId24" Target="../media/image110.png" Type="http://schemas.openxmlformats.org/officeDocument/2006/relationships/image"/><Relationship Id="rId25" Target="https://app.powerbi.com/groups/4182c5ad-c4b6-4049-ac9a-ddfa653a84e3/reports/977e45d3-25e5-4305-bbe9-70361d0bc8fd/44379418e51b6bde115a?experience=power-bi" TargetMode="External" Type="http://schemas.openxmlformats.org/officeDocument/2006/relationships/hyperlink"/><Relationship Id="rId26" Target="../media/image111.png" Type="http://schemas.openxmlformats.org/officeDocument/2006/relationships/image"/><Relationship Id="rId27" Target="https://app.powerbi.com/groups/4182c5ad-c4b6-4049-ac9a-ddfa653a84e3/reports/977e45d3-25e5-4305-bbe9-70361d0bc8fd/87ff1b378980d6f997a2?experience=power-bi" TargetMode="External" Type="http://schemas.openxmlformats.org/officeDocument/2006/relationships/hyperlink"/><Relationship Id="rId28" Target="../media/image112.png" Type="http://schemas.openxmlformats.org/officeDocument/2006/relationships/image"/><Relationship Id="rId29" Target="https://app.powerbi.com/groups/4182c5ad-c4b6-4049-ac9a-ddfa653a84e3/reports/977e45d3-25e5-4305-bbe9-70361d0bc8fd/7dd3a93bf5e85696a324?experience=power-bi" TargetMode="External" Type="http://schemas.openxmlformats.org/officeDocument/2006/relationships/hyperlink"/><Relationship Id="rId3" Target="../media/image89.svg" Type="http://schemas.openxmlformats.org/officeDocument/2006/relationships/image"/><Relationship Id="rId30" Target="../media/image113.png" Type="http://schemas.openxmlformats.org/officeDocument/2006/relationships/image"/><Relationship Id="rId31" Target="../media/image114.svg" Type="http://schemas.openxmlformats.org/officeDocument/2006/relationships/image"/><Relationship Id="rId32" Target="../media/image115.png" Type="http://schemas.openxmlformats.org/officeDocument/2006/relationships/image"/><Relationship Id="rId33" Target="../media/image116.svg" Type="http://schemas.openxmlformats.org/officeDocument/2006/relationships/image"/><Relationship Id="rId34" Target="../media/image117.png" Type="http://schemas.openxmlformats.org/officeDocument/2006/relationships/image"/><Relationship Id="rId35" Target="https://app.powerbi.com/groups/4182c5ad-c4b6-4049-ac9a-ddfa653a84e3/reports/977e45d3-25e5-4305-bbe9-70361d0bc8fd/804fd8cf4f9824a47ac4?experience=power-bi" TargetMode="External" Type="http://schemas.openxmlformats.org/officeDocument/2006/relationships/hyperlink"/><Relationship Id="rId36" Target="../media/image118.png" Type="http://schemas.openxmlformats.org/officeDocument/2006/relationships/image"/><Relationship Id="rId37" Target="https://app.powerbi.com/groups/4182c5ad-c4b6-4049-ac9a-ddfa653a84e3/reports/977e45d3-25e5-4305-bbe9-70361d0bc8fd/bdb506cd6d89fa1ddf5d?experience=power-bi" TargetMode="External" Type="http://schemas.openxmlformats.org/officeDocument/2006/relationships/hyperlink"/><Relationship Id="rId38" Target="../media/image119.png" Type="http://schemas.openxmlformats.org/officeDocument/2006/relationships/image"/><Relationship Id="rId39" Target="https://app.powerbi.com/groups/4182c5ad-c4b6-4049-ac9a-ddfa653a84e3/reports/977e45d3-25e5-4305-bbe9-70361d0bc8fd/b879959099cdb6a0737b?experience=power-bi" TargetMode="External" Type="http://schemas.openxmlformats.org/officeDocument/2006/relationships/hyperlink"/><Relationship Id="rId4" Target="../media/image90.png" Type="http://schemas.openxmlformats.org/officeDocument/2006/relationships/image"/><Relationship Id="rId40" Target="https://sites.google.com/view/tesstinng/dashboard?authuser=0" TargetMode="External" Type="http://schemas.openxmlformats.org/officeDocument/2006/relationships/hyperlink"/><Relationship Id="rId41" Target="../media/image120.png" Type="http://schemas.openxmlformats.org/officeDocument/2006/relationships/image"/><Relationship Id="rId42" Target="https://app.powerbi.com/groups/4182c5ad-c4b6-4049-ac9a-ddfa653a84e3/reports/977e45d3-25e5-4305-bbe9-70361d0bc8fd/bf446c8118d79361e5c7?experience=power-bi" TargetMode="External" Type="http://schemas.openxmlformats.org/officeDocument/2006/relationships/hyperlink"/><Relationship Id="rId5" Target="../media/image91.svg" Type="http://schemas.openxmlformats.org/officeDocument/2006/relationships/image"/><Relationship Id="rId6" Target="../media/image92.png" Type="http://schemas.openxmlformats.org/officeDocument/2006/relationships/image"/><Relationship Id="rId7" Target="../media/image93.svg" Type="http://schemas.openxmlformats.org/officeDocument/2006/relationships/image"/><Relationship Id="rId8" Target="../media/image94.png" Type="http://schemas.openxmlformats.org/officeDocument/2006/relationships/image"/><Relationship Id="rId9" Target="../media/image95.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29.png" Type="http://schemas.openxmlformats.org/officeDocument/2006/relationships/image"/><Relationship Id="rId11" Target="../media/image130.svg" Type="http://schemas.openxmlformats.org/officeDocument/2006/relationships/image"/><Relationship Id="rId12" Target="../media/image131.png" Type="http://schemas.openxmlformats.org/officeDocument/2006/relationships/image"/><Relationship Id="rId13" Target="../media/image132.svg" Type="http://schemas.openxmlformats.org/officeDocument/2006/relationships/image"/><Relationship Id="rId14" Target="../media/image133.png" Type="http://schemas.openxmlformats.org/officeDocument/2006/relationships/image"/><Relationship Id="rId15" Target="../media/image134.svg" Type="http://schemas.openxmlformats.org/officeDocument/2006/relationships/image"/><Relationship Id="rId2" Target="../media/image121.png" Type="http://schemas.openxmlformats.org/officeDocument/2006/relationships/image"/><Relationship Id="rId3" Target="../media/image122.svg" Type="http://schemas.openxmlformats.org/officeDocument/2006/relationships/image"/><Relationship Id="rId4" Target="../media/image123.png" Type="http://schemas.openxmlformats.org/officeDocument/2006/relationships/image"/><Relationship Id="rId5" Target="../media/image124.svg" Type="http://schemas.openxmlformats.org/officeDocument/2006/relationships/image"/><Relationship Id="rId6" Target="../media/image125.png" Type="http://schemas.openxmlformats.org/officeDocument/2006/relationships/image"/><Relationship Id="rId7" Target="../media/image126.svg" Type="http://schemas.openxmlformats.org/officeDocument/2006/relationships/image"/><Relationship Id="rId8" Target="../media/image127.png" Type="http://schemas.openxmlformats.org/officeDocument/2006/relationships/image"/><Relationship Id="rId9" Target="../media/image128.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43.png" Type="http://schemas.openxmlformats.org/officeDocument/2006/relationships/image"/><Relationship Id="rId11" Target="../media/image144.svg" Type="http://schemas.openxmlformats.org/officeDocument/2006/relationships/image"/><Relationship Id="rId12" Target="../media/image145.png" Type="http://schemas.openxmlformats.org/officeDocument/2006/relationships/image"/><Relationship Id="rId13" Target="../media/image146.svg" Type="http://schemas.openxmlformats.org/officeDocument/2006/relationships/image"/><Relationship Id="rId14" Target="../media/image147.png" Type="http://schemas.openxmlformats.org/officeDocument/2006/relationships/image"/><Relationship Id="rId15" Target="../media/image148.svg" Type="http://schemas.openxmlformats.org/officeDocument/2006/relationships/image"/><Relationship Id="rId16" Target="../media/image149.png" Type="http://schemas.openxmlformats.org/officeDocument/2006/relationships/image"/><Relationship Id="rId17" Target="../media/image150.svg" Type="http://schemas.openxmlformats.org/officeDocument/2006/relationships/image"/><Relationship Id="rId2" Target="../media/image135.png" Type="http://schemas.openxmlformats.org/officeDocument/2006/relationships/image"/><Relationship Id="rId3" Target="../media/image136.svg" Type="http://schemas.openxmlformats.org/officeDocument/2006/relationships/image"/><Relationship Id="rId4" Target="../media/image137.png" Type="http://schemas.openxmlformats.org/officeDocument/2006/relationships/image"/><Relationship Id="rId5" Target="../media/image138.svg" Type="http://schemas.openxmlformats.org/officeDocument/2006/relationships/image"/><Relationship Id="rId6" Target="../media/image139.png" Type="http://schemas.openxmlformats.org/officeDocument/2006/relationships/image"/><Relationship Id="rId7" Target="../media/image140.svg" Type="http://schemas.openxmlformats.org/officeDocument/2006/relationships/image"/><Relationship Id="rId8" Target="../media/image141.png" Type="http://schemas.openxmlformats.org/officeDocument/2006/relationships/image"/><Relationship Id="rId9" Target="../media/image142.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1.png" Type="http://schemas.openxmlformats.org/officeDocument/2006/relationships/image"/><Relationship Id="rId3" Target="../media/image152.svg" Type="http://schemas.openxmlformats.org/officeDocument/2006/relationships/image"/><Relationship Id="rId4" Target="../media/image153.png" Type="http://schemas.openxmlformats.org/officeDocument/2006/relationships/image"/><Relationship Id="rId5" Target="../media/image154.svg" Type="http://schemas.openxmlformats.org/officeDocument/2006/relationships/image"/><Relationship Id="rId6" Target="../media/image155.png" Type="http://schemas.openxmlformats.org/officeDocument/2006/relationships/image"/><Relationship Id="rId7" Target="../media/image156.svg" Type="http://schemas.openxmlformats.org/officeDocument/2006/relationships/image"/><Relationship Id="rId8" Target="../media/image157.png" Type="http://schemas.openxmlformats.org/officeDocument/2006/relationships/image"/><Relationship Id="rId9" Target="../media/image158.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4.png" Type="http://schemas.openxmlformats.org/officeDocument/2006/relationships/image"/><Relationship Id="rId11" Target="../media/image15.svg" Type="http://schemas.openxmlformats.org/officeDocument/2006/relationships/image"/><Relationship Id="rId12" Target="../media/image16.png" Type="http://schemas.openxmlformats.org/officeDocument/2006/relationships/image"/><Relationship Id="rId13" Target="../media/image17.svg" Type="http://schemas.openxmlformats.org/officeDocument/2006/relationships/image"/><Relationship Id="rId14" Target="../media/image18.png" Type="http://schemas.openxmlformats.org/officeDocument/2006/relationships/image"/><Relationship Id="rId15" Target="../media/image19.svg" Type="http://schemas.openxmlformats.org/officeDocument/2006/relationships/image"/><Relationship Id="rId16" Target="../media/image20.png" Type="http://schemas.openxmlformats.org/officeDocument/2006/relationships/image"/><Relationship Id="rId17" Target="../media/image21.svg" Type="http://schemas.openxmlformats.org/officeDocument/2006/relationships/image"/><Relationship Id="rId18" Target="../media/image22.png" Type="http://schemas.openxmlformats.org/officeDocument/2006/relationships/image"/><Relationship Id="rId19" Target="../media/image23.svg" Type="http://schemas.openxmlformats.org/officeDocument/2006/relationships/image"/><Relationship Id="rId2" Target="../media/image6.png" Type="http://schemas.openxmlformats.org/officeDocument/2006/relationships/image"/><Relationship Id="rId20" Target="../media/image24.png" Type="http://schemas.openxmlformats.org/officeDocument/2006/relationships/image"/><Relationship Id="rId21" Target="../media/image25.svg" Type="http://schemas.openxmlformats.org/officeDocument/2006/relationships/image"/><Relationship Id="rId22" Target="../media/image26.png" Type="http://schemas.openxmlformats.org/officeDocument/2006/relationships/image"/><Relationship Id="rId23" Target="../media/image27.svg" Type="http://schemas.openxmlformats.org/officeDocument/2006/relationships/image"/><Relationship Id="rId24" Target="../media/image28.png" Type="http://schemas.openxmlformats.org/officeDocument/2006/relationships/image"/><Relationship Id="rId25" Target="../media/image29.svg" Type="http://schemas.openxmlformats.org/officeDocument/2006/relationships/image"/><Relationship Id="rId26" Target="https://mohamed0810.github.io/My_portfolio/" TargetMode="External" Type="http://schemas.openxmlformats.org/officeDocument/2006/relationships/hyperlink"/><Relationship Id="rId27" Target="https://elara-vance-data-analyst-apvrgbv.gamma.site" TargetMode="External" Type="http://schemas.openxmlformats.org/officeDocument/2006/relationships/hyperlink"/><Relationship Id="rId28" Target="https://preview--data-dataanalyst-shahd.lovable.app" TargetMode="External" Type="http://schemas.openxmlformats.org/officeDocument/2006/relationships/hyperlink"/><Relationship Id="rId29" Target="https://wesalstory.my.canva.site/portfolio-website" TargetMode="External" Type="http://schemas.openxmlformats.org/officeDocument/2006/relationships/hyperlink"/><Relationship Id="rId3" Target="../media/image7.svg" Type="http://schemas.openxmlformats.org/officeDocument/2006/relationships/image"/><Relationship Id="rId30" Target="https://sohailasalama.lovable.app" TargetMode="External" Type="http://schemas.openxmlformats.org/officeDocument/2006/relationships/hyperlink"/><Relationship Id="rId4" Target="../media/image8.png" Type="http://schemas.openxmlformats.org/officeDocument/2006/relationships/image"/><Relationship Id="rId5" Target="../media/image9.svg" Type="http://schemas.openxmlformats.org/officeDocument/2006/relationships/image"/><Relationship Id="rId6" Target="../media/image10.png" Type="http://schemas.openxmlformats.org/officeDocument/2006/relationships/image"/><Relationship Id="rId7" Target="../media/image11.svg" Type="http://schemas.openxmlformats.org/officeDocument/2006/relationships/image"/><Relationship Id="rId8" Target="../media/image12.png" Type="http://schemas.openxmlformats.org/officeDocument/2006/relationships/image"/><Relationship Id="rId9" Target="../media/image13.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0.jpeg" Type="http://schemas.openxmlformats.org/officeDocument/2006/relationships/image"/><Relationship Id="rId3" Target="../media/image31.png" Type="http://schemas.openxmlformats.org/officeDocument/2006/relationships/image"/><Relationship Id="rId4" Target="../media/image32.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1.svg" Type="http://schemas.openxmlformats.org/officeDocument/2006/relationships/image"/><Relationship Id="rId11" Target="../media/image42.png" Type="http://schemas.openxmlformats.org/officeDocument/2006/relationships/image"/><Relationship Id="rId12" Target="../media/image43.svg" Type="http://schemas.openxmlformats.org/officeDocument/2006/relationships/image"/><Relationship Id="rId13" Target="../media/image44.png" Type="http://schemas.openxmlformats.org/officeDocument/2006/relationships/image"/><Relationship Id="rId2" Target="../media/image33.png" Type="http://schemas.openxmlformats.org/officeDocument/2006/relationships/image"/><Relationship Id="rId3" Target="../media/image34.svg" Type="http://schemas.openxmlformats.org/officeDocument/2006/relationships/image"/><Relationship Id="rId4" Target="../media/image35.png" Type="http://schemas.openxmlformats.org/officeDocument/2006/relationships/image"/><Relationship Id="rId5" Target="../media/image36.gif" Type="http://schemas.openxmlformats.org/officeDocument/2006/relationships/image"/><Relationship Id="rId6" Target="../media/image37.png" Type="http://schemas.openxmlformats.org/officeDocument/2006/relationships/image"/><Relationship Id="rId7" Target="../media/image38.png" Type="http://schemas.openxmlformats.org/officeDocument/2006/relationships/image"/><Relationship Id="rId8" Target="../media/image39.svg" Type="http://schemas.openxmlformats.org/officeDocument/2006/relationships/image"/><Relationship Id="rId9" Target="../media/image40.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1.png" Type="http://schemas.openxmlformats.org/officeDocument/2006/relationships/image"/><Relationship Id="rId11" Target="../media/image52.svg" Type="http://schemas.openxmlformats.org/officeDocument/2006/relationships/image"/><Relationship Id="rId12" Target="../media/image53.png" Type="http://schemas.openxmlformats.org/officeDocument/2006/relationships/image"/><Relationship Id="rId13" Target="../media/image54.svg" Type="http://schemas.openxmlformats.org/officeDocument/2006/relationships/image"/><Relationship Id="rId14" Target="../media/image55.png" Type="http://schemas.openxmlformats.org/officeDocument/2006/relationships/image"/><Relationship Id="rId15" Target="../media/image56.svg" Type="http://schemas.openxmlformats.org/officeDocument/2006/relationships/image"/><Relationship Id="rId16" Target="../media/image57.png" Type="http://schemas.openxmlformats.org/officeDocument/2006/relationships/image"/><Relationship Id="rId17" Target="../media/image58.svg" Type="http://schemas.openxmlformats.org/officeDocument/2006/relationships/image"/><Relationship Id="rId2" Target="../media/image33.png" Type="http://schemas.openxmlformats.org/officeDocument/2006/relationships/image"/><Relationship Id="rId3" Target="../media/image34.svg" Type="http://schemas.openxmlformats.org/officeDocument/2006/relationships/image"/><Relationship Id="rId4" Target="../media/image45.png" Type="http://schemas.openxmlformats.org/officeDocument/2006/relationships/image"/><Relationship Id="rId5" Target="../media/image46.svg" Type="http://schemas.openxmlformats.org/officeDocument/2006/relationships/image"/><Relationship Id="rId6" Target="../media/image47.png" Type="http://schemas.openxmlformats.org/officeDocument/2006/relationships/image"/><Relationship Id="rId7" Target="../media/image48.svg" Type="http://schemas.openxmlformats.org/officeDocument/2006/relationships/image"/><Relationship Id="rId8" Target="../media/image49.png" Type="http://schemas.openxmlformats.org/officeDocument/2006/relationships/image"/><Relationship Id="rId9" Target="../media/image50.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3.png" Type="http://schemas.openxmlformats.org/officeDocument/2006/relationships/image"/><Relationship Id="rId3" Target="../media/image34.svg" Type="http://schemas.openxmlformats.org/officeDocument/2006/relationships/image"/><Relationship Id="rId4" Target="../media/image59.png" Type="http://schemas.openxmlformats.org/officeDocument/2006/relationships/image"/><Relationship Id="rId5" Target="../media/image60.png" Type="http://schemas.openxmlformats.org/officeDocument/2006/relationships/image"/><Relationship Id="rId6" Target="../media/image61.gif" Type="http://schemas.openxmlformats.org/officeDocument/2006/relationships/image"/><Relationship Id="rId7" Target="../media/image62.gif"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3.png" Type="http://schemas.openxmlformats.org/officeDocument/2006/relationships/image"/><Relationship Id="rId3" Target="../media/image34.svg" Type="http://schemas.openxmlformats.org/officeDocument/2006/relationships/image"/><Relationship Id="rId4" Target="../media/image63.jpeg" Type="http://schemas.openxmlformats.org/officeDocument/2006/relationships/image"/><Relationship Id="rId5" Target="../media/image64.png" Type="http://schemas.openxmlformats.org/officeDocument/2006/relationships/image"/><Relationship Id="rId6" Target="../media/image65.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2.png" Type="http://schemas.openxmlformats.org/officeDocument/2006/relationships/image"/><Relationship Id="rId11" Target="../media/image73.svg" Type="http://schemas.openxmlformats.org/officeDocument/2006/relationships/image"/><Relationship Id="rId12" Target="../media/image74.png" Type="http://schemas.openxmlformats.org/officeDocument/2006/relationships/image"/><Relationship Id="rId13" Target="../media/image75.svg" Type="http://schemas.openxmlformats.org/officeDocument/2006/relationships/image"/><Relationship Id="rId14" Target="../media/image76.png" Type="http://schemas.openxmlformats.org/officeDocument/2006/relationships/image"/><Relationship Id="rId15" Target="../media/image77.svg" Type="http://schemas.openxmlformats.org/officeDocument/2006/relationships/image"/><Relationship Id="rId16" Target="../media/image78.png" Type="http://schemas.openxmlformats.org/officeDocument/2006/relationships/image"/><Relationship Id="rId17" Target="../media/image79.svg" Type="http://schemas.openxmlformats.org/officeDocument/2006/relationships/image"/><Relationship Id="rId18" Target="../media/image80.png" Type="http://schemas.openxmlformats.org/officeDocument/2006/relationships/image"/><Relationship Id="rId19" Target="../media/image81.png" Type="http://schemas.openxmlformats.org/officeDocument/2006/relationships/image"/><Relationship Id="rId2" Target="../media/image33.png" Type="http://schemas.openxmlformats.org/officeDocument/2006/relationships/image"/><Relationship Id="rId20" Target="../media/image82.png" Type="http://schemas.openxmlformats.org/officeDocument/2006/relationships/image"/><Relationship Id="rId21" Target="../media/image83.png" Type="http://schemas.openxmlformats.org/officeDocument/2006/relationships/image"/><Relationship Id="rId22" Target="../media/image84.png" Type="http://schemas.openxmlformats.org/officeDocument/2006/relationships/image"/><Relationship Id="rId23" Target="../media/image85.png" Type="http://schemas.openxmlformats.org/officeDocument/2006/relationships/image"/><Relationship Id="rId24" Target="../media/image37.png" Type="http://schemas.openxmlformats.org/officeDocument/2006/relationships/image"/><Relationship Id="rId3" Target="../media/image34.svg" Type="http://schemas.openxmlformats.org/officeDocument/2006/relationships/image"/><Relationship Id="rId4" Target="../media/image66.png" Type="http://schemas.openxmlformats.org/officeDocument/2006/relationships/image"/><Relationship Id="rId5" Target="../media/image67.svg" Type="http://schemas.openxmlformats.org/officeDocument/2006/relationships/image"/><Relationship Id="rId6" Target="../media/image68.png" Type="http://schemas.openxmlformats.org/officeDocument/2006/relationships/image"/><Relationship Id="rId7" Target="../media/image69.svg" Type="http://schemas.openxmlformats.org/officeDocument/2006/relationships/image"/><Relationship Id="rId8" Target="../media/image70.png" Type="http://schemas.openxmlformats.org/officeDocument/2006/relationships/image"/><Relationship Id="rId9" Target="../media/image71.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3.png" Type="http://schemas.openxmlformats.org/officeDocument/2006/relationships/image"/><Relationship Id="rId3" Target="../media/image34.svg" Type="http://schemas.openxmlformats.org/officeDocument/2006/relationships/image"/><Relationship Id="rId4" Target="../media/image86.png" Type="http://schemas.openxmlformats.org/officeDocument/2006/relationships/image"/><Relationship Id="rId5" Target="../media/image87.png" Type="http://schemas.openxmlformats.org/officeDocument/2006/relationships/image"/><Relationship Id="rId6" Target="../media/image38.png" Type="http://schemas.openxmlformats.org/officeDocument/2006/relationships/image"/><Relationship Id="rId7" Target="../media/image39.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a:hlinkClick action="ppaction://media"/>
          </p:cNvPr>
          <p:cNvPicPr>
            <a:picLocks noChangeAspect="true"/>
          </p:cNvPicPr>
          <p:nvPr>
            <a:videoFile r:link="rId3"/>
            <p:extLst>
              <p:ext uri="{DAA4B4D4-6D71-4841-9C94-3DE7FCFB9230}">
                <p14:media xmlns:p14="http://schemas.microsoft.com/office/powerpoint/2010/main" r:embed="rId4">
                  <p14:trim st="56.3000" end="7439.4790"/>
                </p14:media>
              </p:ext>
            </p:extLst>
          </p:nvPr>
        </p:nvPicPr>
        <p:blipFill>
          <a:blip r:embed="rId2"/>
          <a:srcRect l="0" t="164" r="0" b="164"/>
          <a:stretch>
            <a:fillRect/>
          </a:stretch>
        </p:blipFill>
        <p:spPr>
          <a:xfrm flipH="false" flipV="false">
            <a:off x="0" y="0"/>
            <a:ext cx="18288000" cy="10287000"/>
          </a:xfrm>
          <a:prstGeom prst="rect">
            <a:avLst/>
          </a:prstGeom>
        </p:spPr>
      </p:pic>
      <p:grpSp>
        <p:nvGrpSpPr>
          <p:cNvPr name="Group 3" id="3"/>
          <p:cNvGrpSpPr/>
          <p:nvPr/>
        </p:nvGrpSpPr>
        <p:grpSpPr>
          <a:xfrm rot="0">
            <a:off x="2921090" y="3144457"/>
            <a:ext cx="15546409" cy="3940935"/>
            <a:chOff x="0" y="0"/>
            <a:chExt cx="4094528" cy="1037942"/>
          </a:xfrm>
        </p:grpSpPr>
        <p:sp>
          <p:nvSpPr>
            <p:cNvPr name="Freeform 4" id="4"/>
            <p:cNvSpPr/>
            <p:nvPr/>
          </p:nvSpPr>
          <p:spPr>
            <a:xfrm flipH="false" flipV="false" rot="0">
              <a:off x="0" y="0"/>
              <a:ext cx="4094528" cy="1037942"/>
            </a:xfrm>
            <a:custGeom>
              <a:avLst/>
              <a:gdLst/>
              <a:ahLst/>
              <a:cxnLst/>
              <a:rect r="r" b="b" t="t" l="l"/>
              <a:pathLst>
                <a:path h="1037942" w="4094528">
                  <a:moveTo>
                    <a:pt x="0" y="0"/>
                  </a:moveTo>
                  <a:lnTo>
                    <a:pt x="4094528" y="0"/>
                  </a:lnTo>
                  <a:lnTo>
                    <a:pt x="4094528" y="1037942"/>
                  </a:lnTo>
                  <a:lnTo>
                    <a:pt x="0" y="1037942"/>
                  </a:lnTo>
                  <a:close/>
                </a:path>
              </a:pathLst>
            </a:custGeom>
            <a:solidFill>
              <a:srgbClr val="FFFFFF"/>
            </a:solidFill>
          </p:spPr>
        </p:sp>
        <p:sp>
          <p:nvSpPr>
            <p:cNvPr name="TextBox 5" id="5"/>
            <p:cNvSpPr txBox="true"/>
            <p:nvPr/>
          </p:nvSpPr>
          <p:spPr>
            <a:xfrm>
              <a:off x="0" y="-38100"/>
              <a:ext cx="4094528" cy="1076042"/>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1768578" y="3933436"/>
            <a:ext cx="2305023" cy="2305023"/>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lnTo>
                    <a:pt x="812800" y="406400"/>
                  </a:lnTo>
                  <a:lnTo>
                    <a:pt x="406400" y="812800"/>
                  </a:lnTo>
                  <a:lnTo>
                    <a:pt x="0" y="406400"/>
                  </a:lnTo>
                  <a:lnTo>
                    <a:pt x="406400" y="0"/>
                  </a:lnTo>
                  <a:close/>
                </a:path>
              </a:pathLst>
            </a:custGeom>
            <a:solidFill>
              <a:srgbClr val="E8E8E8"/>
            </a:solidFill>
          </p:spPr>
        </p:sp>
        <p:sp>
          <p:nvSpPr>
            <p:cNvPr name="TextBox 8" id="8"/>
            <p:cNvSpPr txBox="true"/>
            <p:nvPr/>
          </p:nvSpPr>
          <p:spPr>
            <a:xfrm>
              <a:off x="139700" y="101600"/>
              <a:ext cx="533400" cy="571500"/>
            </a:xfrm>
            <a:prstGeom prst="rect">
              <a:avLst/>
            </a:prstGeom>
          </p:spPr>
          <p:txBody>
            <a:bodyPr anchor="ctr" rtlCol="false" tIns="50800" lIns="50800" bIns="50800" rIns="50800"/>
            <a:lstStyle/>
            <a:p>
              <a:pPr algn="ctr">
                <a:lnSpc>
                  <a:spcPts val="2659"/>
                </a:lnSpc>
              </a:pPr>
            </a:p>
          </p:txBody>
        </p:sp>
      </p:grpSp>
      <p:sp>
        <p:nvSpPr>
          <p:cNvPr name="AutoShape 9" id="9"/>
          <p:cNvSpPr/>
          <p:nvPr/>
        </p:nvSpPr>
        <p:spPr>
          <a:xfrm>
            <a:off x="11579499" y="3763746"/>
            <a:ext cx="0" cy="2702358"/>
          </a:xfrm>
          <a:prstGeom prst="line">
            <a:avLst/>
          </a:prstGeom>
          <a:ln cap="flat" w="19050">
            <a:solidFill>
              <a:srgbClr val="0B4068"/>
            </a:solidFill>
            <a:prstDash val="solid"/>
            <a:headEnd type="none" len="sm" w="sm"/>
            <a:tailEnd type="none" len="sm" w="sm"/>
          </a:ln>
        </p:spPr>
      </p:sp>
      <p:sp>
        <p:nvSpPr>
          <p:cNvPr name="Freeform 10" id="10"/>
          <p:cNvSpPr/>
          <p:nvPr/>
        </p:nvSpPr>
        <p:spPr>
          <a:xfrm flipH="false" flipV="false" rot="0">
            <a:off x="2282257" y="4677893"/>
            <a:ext cx="1277665" cy="816109"/>
          </a:xfrm>
          <a:custGeom>
            <a:avLst/>
            <a:gdLst/>
            <a:ahLst/>
            <a:cxnLst/>
            <a:rect r="r" b="b" t="t" l="l"/>
            <a:pathLst>
              <a:path h="816109" w="1277665">
                <a:moveTo>
                  <a:pt x="0" y="0"/>
                </a:moveTo>
                <a:lnTo>
                  <a:pt x="1277665" y="0"/>
                </a:lnTo>
                <a:lnTo>
                  <a:pt x="1277665" y="816109"/>
                </a:lnTo>
                <a:lnTo>
                  <a:pt x="0" y="81610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1" id="11"/>
          <p:cNvSpPr/>
          <p:nvPr/>
        </p:nvSpPr>
        <p:spPr>
          <a:xfrm flipH="false" flipV="false" rot="0">
            <a:off x="15591640" y="5219996"/>
            <a:ext cx="2015927" cy="1133959"/>
          </a:xfrm>
          <a:custGeom>
            <a:avLst/>
            <a:gdLst/>
            <a:ahLst/>
            <a:cxnLst/>
            <a:rect r="r" b="b" t="t" l="l"/>
            <a:pathLst>
              <a:path h="1133959" w="2015927">
                <a:moveTo>
                  <a:pt x="0" y="0"/>
                </a:moveTo>
                <a:lnTo>
                  <a:pt x="2015927" y="0"/>
                </a:lnTo>
                <a:lnTo>
                  <a:pt x="2015927" y="1133959"/>
                </a:lnTo>
                <a:lnTo>
                  <a:pt x="0" y="1133959"/>
                </a:lnTo>
                <a:lnTo>
                  <a:pt x="0" y="0"/>
                </a:lnTo>
                <a:close/>
              </a:path>
            </a:pathLst>
          </a:custGeom>
          <a:blipFill>
            <a:blip r:embed="rId7"/>
            <a:stretch>
              <a:fillRect l="0" t="0" r="0" b="0"/>
            </a:stretch>
          </a:blipFill>
        </p:spPr>
      </p:sp>
      <p:sp>
        <p:nvSpPr>
          <p:cNvPr name="Freeform 12" id="12"/>
          <p:cNvSpPr/>
          <p:nvPr/>
        </p:nvSpPr>
        <p:spPr>
          <a:xfrm flipH="false" flipV="false" rot="0">
            <a:off x="11985548" y="5296145"/>
            <a:ext cx="1067771" cy="981661"/>
          </a:xfrm>
          <a:custGeom>
            <a:avLst/>
            <a:gdLst/>
            <a:ahLst/>
            <a:cxnLst/>
            <a:rect r="r" b="b" t="t" l="l"/>
            <a:pathLst>
              <a:path h="981661" w="1067771">
                <a:moveTo>
                  <a:pt x="0" y="0"/>
                </a:moveTo>
                <a:lnTo>
                  <a:pt x="1067771" y="0"/>
                </a:lnTo>
                <a:lnTo>
                  <a:pt x="1067771" y="981661"/>
                </a:lnTo>
                <a:lnTo>
                  <a:pt x="0" y="981661"/>
                </a:lnTo>
                <a:lnTo>
                  <a:pt x="0" y="0"/>
                </a:lnTo>
                <a:close/>
              </a:path>
            </a:pathLst>
          </a:custGeom>
          <a:blipFill>
            <a:blip r:embed="rId8"/>
            <a:stretch>
              <a:fillRect l="0" t="0" r="0" b="0"/>
            </a:stretch>
          </a:blipFill>
        </p:spPr>
      </p:sp>
      <p:sp>
        <p:nvSpPr>
          <p:cNvPr name="TextBox 13" id="13"/>
          <p:cNvSpPr txBox="true"/>
          <p:nvPr/>
        </p:nvSpPr>
        <p:spPr>
          <a:xfrm rot="0">
            <a:off x="5112853" y="3808294"/>
            <a:ext cx="4779406" cy="2545661"/>
          </a:xfrm>
          <a:prstGeom prst="rect">
            <a:avLst/>
          </a:prstGeom>
        </p:spPr>
        <p:txBody>
          <a:bodyPr anchor="t" rtlCol="false" tIns="0" lIns="0" bIns="0" rIns="0">
            <a:spAutoFit/>
          </a:bodyPr>
          <a:lstStyle/>
          <a:p>
            <a:pPr algn="l">
              <a:lnSpc>
                <a:spcPts val="10029"/>
              </a:lnSpc>
            </a:pPr>
            <a:r>
              <a:rPr lang="en-US" sz="8499" b="true">
                <a:solidFill>
                  <a:srgbClr val="000000"/>
                </a:solidFill>
                <a:latin typeface="Open Sauce Bold"/>
                <a:ea typeface="Open Sauce Bold"/>
                <a:cs typeface="Open Sauce Bold"/>
                <a:sym typeface="Open Sauce Bold"/>
              </a:rPr>
              <a:t>UK Train Rides</a:t>
            </a:r>
          </a:p>
        </p:txBody>
      </p:sp>
      <p:sp>
        <p:nvSpPr>
          <p:cNvPr name="TextBox 14" id="14"/>
          <p:cNvSpPr txBox="true"/>
          <p:nvPr/>
        </p:nvSpPr>
        <p:spPr>
          <a:xfrm rot="0">
            <a:off x="12019277" y="4431240"/>
            <a:ext cx="7201876" cy="465075"/>
          </a:xfrm>
          <a:prstGeom prst="rect">
            <a:avLst/>
          </a:prstGeom>
        </p:spPr>
        <p:txBody>
          <a:bodyPr anchor="t" rtlCol="false" tIns="0" lIns="0" bIns="0" rIns="0">
            <a:spAutoFit/>
          </a:bodyPr>
          <a:lstStyle/>
          <a:p>
            <a:pPr algn="l" marL="0" indent="0" lvl="0">
              <a:lnSpc>
                <a:spcPts val="3658"/>
              </a:lnSpc>
              <a:spcBef>
                <a:spcPct val="0"/>
              </a:spcBef>
            </a:pPr>
            <a:r>
              <a:rPr lang="en-US" b="true" sz="3100">
                <a:solidFill>
                  <a:srgbClr val="000000"/>
                </a:solidFill>
                <a:latin typeface="Open Sauce Bold"/>
                <a:ea typeface="Open Sauce Bold"/>
                <a:cs typeface="Open Sauce Bold"/>
                <a:sym typeface="Open Sauce Bold"/>
              </a:rPr>
              <a:t>Power BI </a:t>
            </a:r>
            <a:r>
              <a:rPr lang="en-US" b="true" sz="3100" strike="noStrike" u="none">
                <a:solidFill>
                  <a:srgbClr val="000000"/>
                </a:solidFill>
                <a:latin typeface="Open Sauce Bold"/>
                <a:ea typeface="Open Sauce Bold"/>
                <a:cs typeface="Open Sauce Bold"/>
                <a:sym typeface="Open Sauce Bold"/>
              </a:rPr>
              <a:t>Final Project</a:t>
            </a:r>
          </a:p>
        </p:txBody>
      </p:sp>
    </p:spTree>
  </p:cSld>
  <p:clrMapOvr>
    <a:masterClrMapping/>
  </p:clrMapOvr>
  <p:timing>
    <p:tnLst>
      <p:par>
        <p:cTn dur="indefinite" restart="never" nodeType="tmRoot">
          <p:childTnLst>
            <p:video>
              <p:cMediaNode vol="100000">
                <p:cTn fill="hold" display="false">
                  <p:stCondLst>
                    <p:cond delay="indefinite"/>
                  </p:stCondLst>
                </p:cTn>
                <p:tgtEl>
                  <p:spTgt spid="2"/>
                </p:tgtEl>
              </p:cMediaNode>
            </p:video>
          </p:childTnLst>
        </p:cTn>
      </p:par>
    </p:tnLst>
  </p:timing>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489261" y="3451734"/>
            <a:ext cx="3098855" cy="3187849"/>
          </a:xfrm>
          <a:custGeom>
            <a:avLst/>
            <a:gdLst/>
            <a:ahLst/>
            <a:cxnLst/>
            <a:rect r="r" b="b" t="t" l="l"/>
            <a:pathLst>
              <a:path h="3187849" w="3098855">
                <a:moveTo>
                  <a:pt x="0" y="0"/>
                </a:moveTo>
                <a:lnTo>
                  <a:pt x="3098855" y="0"/>
                </a:lnTo>
                <a:lnTo>
                  <a:pt x="3098855" y="3187849"/>
                </a:lnTo>
                <a:lnTo>
                  <a:pt x="0" y="318784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0800000">
            <a:off x="11838838" y="3451734"/>
            <a:ext cx="3098855" cy="3187849"/>
          </a:xfrm>
          <a:custGeom>
            <a:avLst/>
            <a:gdLst/>
            <a:ahLst/>
            <a:cxnLst/>
            <a:rect r="r" b="b" t="t" l="l"/>
            <a:pathLst>
              <a:path h="3187849" w="3098855">
                <a:moveTo>
                  <a:pt x="0" y="0"/>
                </a:moveTo>
                <a:lnTo>
                  <a:pt x="3098854" y="0"/>
                </a:lnTo>
                <a:lnTo>
                  <a:pt x="3098854" y="3187849"/>
                </a:lnTo>
                <a:lnTo>
                  <a:pt x="0" y="318784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2100000">
            <a:off x="4244263" y="1057174"/>
            <a:ext cx="3098855" cy="3187849"/>
          </a:xfrm>
          <a:custGeom>
            <a:avLst/>
            <a:gdLst/>
            <a:ahLst/>
            <a:cxnLst/>
            <a:rect r="r" b="b" t="t" l="l"/>
            <a:pathLst>
              <a:path h="3187849" w="3098855">
                <a:moveTo>
                  <a:pt x="0" y="0"/>
                </a:moveTo>
                <a:lnTo>
                  <a:pt x="3098855" y="0"/>
                </a:lnTo>
                <a:lnTo>
                  <a:pt x="3098855" y="3187849"/>
                </a:lnTo>
                <a:lnTo>
                  <a:pt x="0" y="318784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8700000">
            <a:off x="11083836" y="5846295"/>
            <a:ext cx="3098855" cy="3187849"/>
          </a:xfrm>
          <a:custGeom>
            <a:avLst/>
            <a:gdLst/>
            <a:ahLst/>
            <a:cxnLst/>
            <a:rect r="r" b="b" t="t" l="l"/>
            <a:pathLst>
              <a:path h="3187849" w="3098855">
                <a:moveTo>
                  <a:pt x="0" y="0"/>
                </a:moveTo>
                <a:lnTo>
                  <a:pt x="3098855" y="0"/>
                </a:lnTo>
                <a:lnTo>
                  <a:pt x="3098855" y="3187848"/>
                </a:lnTo>
                <a:lnTo>
                  <a:pt x="0" y="318784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2100000">
            <a:off x="4244263" y="5846295"/>
            <a:ext cx="3098855" cy="3187849"/>
          </a:xfrm>
          <a:custGeom>
            <a:avLst/>
            <a:gdLst/>
            <a:ahLst/>
            <a:cxnLst/>
            <a:rect r="r" b="b" t="t" l="l"/>
            <a:pathLst>
              <a:path h="3187849" w="3098855">
                <a:moveTo>
                  <a:pt x="0" y="0"/>
                </a:moveTo>
                <a:lnTo>
                  <a:pt x="3098855" y="0"/>
                </a:lnTo>
                <a:lnTo>
                  <a:pt x="3098855" y="3187848"/>
                </a:lnTo>
                <a:lnTo>
                  <a:pt x="0" y="3187848"/>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7" id="7"/>
          <p:cNvSpPr/>
          <p:nvPr/>
        </p:nvSpPr>
        <p:spPr>
          <a:xfrm flipH="false" flipV="false" rot="8700000">
            <a:off x="11083836" y="1057174"/>
            <a:ext cx="3098855" cy="3187849"/>
          </a:xfrm>
          <a:custGeom>
            <a:avLst/>
            <a:gdLst/>
            <a:ahLst/>
            <a:cxnLst/>
            <a:rect r="r" b="b" t="t" l="l"/>
            <a:pathLst>
              <a:path h="3187849" w="3098855">
                <a:moveTo>
                  <a:pt x="0" y="0"/>
                </a:moveTo>
                <a:lnTo>
                  <a:pt x="3098855" y="0"/>
                </a:lnTo>
                <a:lnTo>
                  <a:pt x="3098855" y="3187849"/>
                </a:lnTo>
                <a:lnTo>
                  <a:pt x="0" y="3187849"/>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8" id="8"/>
          <p:cNvSpPr/>
          <p:nvPr/>
        </p:nvSpPr>
        <p:spPr>
          <a:xfrm flipH="false" flipV="false" rot="2700000">
            <a:off x="6116547" y="2486983"/>
            <a:ext cx="6193859" cy="6193859"/>
          </a:xfrm>
          <a:custGeom>
            <a:avLst/>
            <a:gdLst/>
            <a:ahLst/>
            <a:cxnLst/>
            <a:rect r="r" b="b" t="t" l="l"/>
            <a:pathLst>
              <a:path h="6193859" w="6193859">
                <a:moveTo>
                  <a:pt x="0" y="0"/>
                </a:moveTo>
                <a:lnTo>
                  <a:pt x="6193859" y="0"/>
                </a:lnTo>
                <a:lnTo>
                  <a:pt x="6193859" y="6193860"/>
                </a:lnTo>
                <a:lnTo>
                  <a:pt x="0" y="6193860"/>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grpSp>
        <p:nvGrpSpPr>
          <p:cNvPr name="Group 9" id="9"/>
          <p:cNvGrpSpPr/>
          <p:nvPr/>
        </p:nvGrpSpPr>
        <p:grpSpPr>
          <a:xfrm rot="0">
            <a:off x="377574" y="425061"/>
            <a:ext cx="640720" cy="640720"/>
            <a:chOff x="0" y="0"/>
            <a:chExt cx="155888" cy="155888"/>
          </a:xfrm>
        </p:grpSpPr>
        <p:sp>
          <p:nvSpPr>
            <p:cNvPr name="Freeform 10" id="10"/>
            <p:cNvSpPr/>
            <p:nvPr/>
          </p:nvSpPr>
          <p:spPr>
            <a:xfrm flipH="false" flipV="false" rot="0">
              <a:off x="0" y="0"/>
              <a:ext cx="155888" cy="155888"/>
            </a:xfrm>
            <a:custGeom>
              <a:avLst/>
              <a:gdLst/>
              <a:ahLst/>
              <a:cxnLst/>
              <a:rect r="r" b="b" t="t" l="l"/>
              <a:pathLst>
                <a:path h="155888" w="155888">
                  <a:moveTo>
                    <a:pt x="0" y="0"/>
                  </a:moveTo>
                  <a:lnTo>
                    <a:pt x="155888" y="0"/>
                  </a:lnTo>
                  <a:lnTo>
                    <a:pt x="155888" y="155888"/>
                  </a:lnTo>
                  <a:lnTo>
                    <a:pt x="0" y="155888"/>
                  </a:lnTo>
                  <a:close/>
                </a:path>
              </a:pathLst>
            </a:custGeom>
            <a:solidFill>
              <a:srgbClr val="D3E1EE"/>
            </a:solidFill>
          </p:spPr>
        </p:sp>
        <p:sp>
          <p:nvSpPr>
            <p:cNvPr name="TextBox 11" id="11"/>
            <p:cNvSpPr txBox="true"/>
            <p:nvPr/>
          </p:nvSpPr>
          <p:spPr>
            <a:xfrm>
              <a:off x="0" y="9525"/>
              <a:ext cx="155888" cy="146363"/>
            </a:xfrm>
            <a:prstGeom prst="rect">
              <a:avLst/>
            </a:prstGeom>
          </p:spPr>
          <p:txBody>
            <a:bodyPr anchor="ctr" rtlCol="false" tIns="50800" lIns="50800" bIns="50800" rIns="50800"/>
            <a:lstStyle/>
            <a:p>
              <a:pPr algn="ctr">
                <a:lnSpc>
                  <a:spcPts val="2160"/>
                </a:lnSpc>
              </a:pPr>
              <a:r>
                <a:rPr lang="en-US" b="true" sz="1800">
                  <a:solidFill>
                    <a:srgbClr val="FFFFFF"/>
                  </a:solidFill>
                  <a:latin typeface="Open Sans Bold"/>
                  <a:ea typeface="Open Sans Bold"/>
                  <a:cs typeface="Open Sans Bold"/>
                  <a:sym typeface="Open Sans Bold"/>
                </a:rPr>
                <a:t>1</a:t>
              </a:r>
            </a:p>
          </p:txBody>
        </p:sp>
      </p:grpSp>
      <p:grpSp>
        <p:nvGrpSpPr>
          <p:cNvPr name="Group 12" id="12"/>
          <p:cNvGrpSpPr/>
          <p:nvPr/>
        </p:nvGrpSpPr>
        <p:grpSpPr>
          <a:xfrm rot="0">
            <a:off x="17408357" y="456717"/>
            <a:ext cx="640720" cy="640720"/>
            <a:chOff x="0" y="0"/>
            <a:chExt cx="155888" cy="155888"/>
          </a:xfrm>
        </p:grpSpPr>
        <p:sp>
          <p:nvSpPr>
            <p:cNvPr name="Freeform 13" id="13"/>
            <p:cNvSpPr/>
            <p:nvPr/>
          </p:nvSpPr>
          <p:spPr>
            <a:xfrm flipH="false" flipV="false" rot="0">
              <a:off x="0" y="0"/>
              <a:ext cx="155888" cy="155888"/>
            </a:xfrm>
            <a:custGeom>
              <a:avLst/>
              <a:gdLst/>
              <a:ahLst/>
              <a:cxnLst/>
              <a:rect r="r" b="b" t="t" l="l"/>
              <a:pathLst>
                <a:path h="155888" w="155888">
                  <a:moveTo>
                    <a:pt x="0" y="0"/>
                  </a:moveTo>
                  <a:lnTo>
                    <a:pt x="155888" y="0"/>
                  </a:lnTo>
                  <a:lnTo>
                    <a:pt x="155888" y="155888"/>
                  </a:lnTo>
                  <a:lnTo>
                    <a:pt x="0" y="155888"/>
                  </a:lnTo>
                  <a:close/>
                </a:path>
              </a:pathLst>
            </a:custGeom>
            <a:solidFill>
              <a:srgbClr val="A1B8D1"/>
            </a:solidFill>
          </p:spPr>
        </p:sp>
        <p:sp>
          <p:nvSpPr>
            <p:cNvPr name="TextBox 14" id="14"/>
            <p:cNvSpPr txBox="true"/>
            <p:nvPr/>
          </p:nvSpPr>
          <p:spPr>
            <a:xfrm>
              <a:off x="0" y="9525"/>
              <a:ext cx="155888" cy="146363"/>
            </a:xfrm>
            <a:prstGeom prst="rect">
              <a:avLst/>
            </a:prstGeom>
          </p:spPr>
          <p:txBody>
            <a:bodyPr anchor="ctr" rtlCol="false" tIns="50800" lIns="50800" bIns="50800" rIns="50800"/>
            <a:lstStyle/>
            <a:p>
              <a:pPr algn="ctr">
                <a:lnSpc>
                  <a:spcPts val="2160"/>
                </a:lnSpc>
              </a:pPr>
              <a:r>
                <a:rPr lang="en-US" b="true" sz="1800">
                  <a:solidFill>
                    <a:srgbClr val="FFFFFF"/>
                  </a:solidFill>
                  <a:latin typeface="Open Sans Bold"/>
                  <a:ea typeface="Open Sans Bold"/>
                  <a:cs typeface="Open Sans Bold"/>
                  <a:sym typeface="Open Sans Bold"/>
                </a:rPr>
                <a:t>4</a:t>
              </a:r>
            </a:p>
          </p:txBody>
        </p:sp>
      </p:grpSp>
      <p:grpSp>
        <p:nvGrpSpPr>
          <p:cNvPr name="Group 15" id="15"/>
          <p:cNvGrpSpPr/>
          <p:nvPr/>
        </p:nvGrpSpPr>
        <p:grpSpPr>
          <a:xfrm rot="0">
            <a:off x="377574" y="3451734"/>
            <a:ext cx="640720" cy="640720"/>
            <a:chOff x="0" y="0"/>
            <a:chExt cx="155888" cy="155888"/>
          </a:xfrm>
        </p:grpSpPr>
        <p:sp>
          <p:nvSpPr>
            <p:cNvPr name="Freeform 16" id="16"/>
            <p:cNvSpPr/>
            <p:nvPr/>
          </p:nvSpPr>
          <p:spPr>
            <a:xfrm flipH="false" flipV="false" rot="0">
              <a:off x="0" y="0"/>
              <a:ext cx="155888" cy="155888"/>
            </a:xfrm>
            <a:custGeom>
              <a:avLst/>
              <a:gdLst/>
              <a:ahLst/>
              <a:cxnLst/>
              <a:rect r="r" b="b" t="t" l="l"/>
              <a:pathLst>
                <a:path h="155888" w="155888">
                  <a:moveTo>
                    <a:pt x="0" y="0"/>
                  </a:moveTo>
                  <a:lnTo>
                    <a:pt x="155888" y="0"/>
                  </a:lnTo>
                  <a:lnTo>
                    <a:pt x="155888" y="155888"/>
                  </a:lnTo>
                  <a:lnTo>
                    <a:pt x="0" y="155888"/>
                  </a:lnTo>
                  <a:close/>
                </a:path>
              </a:pathLst>
            </a:custGeom>
            <a:solidFill>
              <a:srgbClr val="649FC4"/>
            </a:solidFill>
          </p:spPr>
        </p:sp>
        <p:sp>
          <p:nvSpPr>
            <p:cNvPr name="TextBox 17" id="17"/>
            <p:cNvSpPr txBox="true"/>
            <p:nvPr/>
          </p:nvSpPr>
          <p:spPr>
            <a:xfrm>
              <a:off x="0" y="9525"/>
              <a:ext cx="155888" cy="146363"/>
            </a:xfrm>
            <a:prstGeom prst="rect">
              <a:avLst/>
            </a:prstGeom>
          </p:spPr>
          <p:txBody>
            <a:bodyPr anchor="ctr" rtlCol="false" tIns="50800" lIns="50800" bIns="50800" rIns="50800"/>
            <a:lstStyle/>
            <a:p>
              <a:pPr algn="ctr">
                <a:lnSpc>
                  <a:spcPts val="2160"/>
                </a:lnSpc>
              </a:pPr>
              <a:r>
                <a:rPr lang="en-US" b="true" sz="1800">
                  <a:solidFill>
                    <a:srgbClr val="FFFFFF"/>
                  </a:solidFill>
                  <a:latin typeface="Open Sans Bold"/>
                  <a:ea typeface="Open Sans Bold"/>
                  <a:cs typeface="Open Sans Bold"/>
                  <a:sym typeface="Open Sans Bold"/>
                </a:rPr>
                <a:t>2</a:t>
              </a:r>
            </a:p>
          </p:txBody>
        </p:sp>
      </p:grpSp>
      <p:grpSp>
        <p:nvGrpSpPr>
          <p:cNvPr name="Group 18" id="18"/>
          <p:cNvGrpSpPr/>
          <p:nvPr/>
        </p:nvGrpSpPr>
        <p:grpSpPr>
          <a:xfrm rot="0">
            <a:off x="17408357" y="3407583"/>
            <a:ext cx="640720" cy="640720"/>
            <a:chOff x="0" y="0"/>
            <a:chExt cx="155888" cy="155888"/>
          </a:xfrm>
        </p:grpSpPr>
        <p:sp>
          <p:nvSpPr>
            <p:cNvPr name="Freeform 19" id="19"/>
            <p:cNvSpPr/>
            <p:nvPr/>
          </p:nvSpPr>
          <p:spPr>
            <a:xfrm flipH="false" flipV="false" rot="0">
              <a:off x="0" y="0"/>
              <a:ext cx="155888" cy="155888"/>
            </a:xfrm>
            <a:custGeom>
              <a:avLst/>
              <a:gdLst/>
              <a:ahLst/>
              <a:cxnLst/>
              <a:rect r="r" b="b" t="t" l="l"/>
              <a:pathLst>
                <a:path h="155888" w="155888">
                  <a:moveTo>
                    <a:pt x="0" y="0"/>
                  </a:moveTo>
                  <a:lnTo>
                    <a:pt x="155888" y="0"/>
                  </a:lnTo>
                  <a:lnTo>
                    <a:pt x="155888" y="155888"/>
                  </a:lnTo>
                  <a:lnTo>
                    <a:pt x="0" y="155888"/>
                  </a:lnTo>
                  <a:close/>
                </a:path>
              </a:pathLst>
            </a:custGeom>
            <a:solidFill>
              <a:srgbClr val="384178"/>
            </a:solidFill>
          </p:spPr>
        </p:sp>
        <p:sp>
          <p:nvSpPr>
            <p:cNvPr name="TextBox 20" id="20"/>
            <p:cNvSpPr txBox="true"/>
            <p:nvPr/>
          </p:nvSpPr>
          <p:spPr>
            <a:xfrm>
              <a:off x="0" y="9525"/>
              <a:ext cx="155888" cy="146363"/>
            </a:xfrm>
            <a:prstGeom prst="rect">
              <a:avLst/>
            </a:prstGeom>
          </p:spPr>
          <p:txBody>
            <a:bodyPr anchor="ctr" rtlCol="false" tIns="50800" lIns="50800" bIns="50800" rIns="50800"/>
            <a:lstStyle/>
            <a:p>
              <a:pPr algn="ctr">
                <a:lnSpc>
                  <a:spcPts val="2160"/>
                </a:lnSpc>
              </a:pPr>
              <a:r>
                <a:rPr lang="en-US" b="true" sz="1800">
                  <a:solidFill>
                    <a:srgbClr val="FFFFFF"/>
                  </a:solidFill>
                  <a:latin typeface="Open Sans Bold"/>
                  <a:ea typeface="Open Sans Bold"/>
                  <a:cs typeface="Open Sans Bold"/>
                  <a:sym typeface="Open Sans Bold"/>
                </a:rPr>
                <a:t>5</a:t>
              </a:r>
            </a:p>
          </p:txBody>
        </p:sp>
      </p:grpSp>
      <p:grpSp>
        <p:nvGrpSpPr>
          <p:cNvPr name="Group 21" id="21"/>
          <p:cNvGrpSpPr/>
          <p:nvPr/>
        </p:nvGrpSpPr>
        <p:grpSpPr>
          <a:xfrm rot="0">
            <a:off x="377574" y="6849866"/>
            <a:ext cx="640720" cy="640720"/>
            <a:chOff x="0" y="0"/>
            <a:chExt cx="155888" cy="155888"/>
          </a:xfrm>
        </p:grpSpPr>
        <p:sp>
          <p:nvSpPr>
            <p:cNvPr name="Freeform 22" id="22"/>
            <p:cNvSpPr/>
            <p:nvPr/>
          </p:nvSpPr>
          <p:spPr>
            <a:xfrm flipH="false" flipV="false" rot="0">
              <a:off x="0" y="0"/>
              <a:ext cx="155888" cy="155888"/>
            </a:xfrm>
            <a:custGeom>
              <a:avLst/>
              <a:gdLst/>
              <a:ahLst/>
              <a:cxnLst/>
              <a:rect r="r" b="b" t="t" l="l"/>
              <a:pathLst>
                <a:path h="155888" w="155888">
                  <a:moveTo>
                    <a:pt x="0" y="0"/>
                  </a:moveTo>
                  <a:lnTo>
                    <a:pt x="155888" y="0"/>
                  </a:lnTo>
                  <a:lnTo>
                    <a:pt x="155888" y="155888"/>
                  </a:lnTo>
                  <a:lnTo>
                    <a:pt x="0" y="155888"/>
                  </a:lnTo>
                  <a:close/>
                </a:path>
              </a:pathLst>
            </a:custGeom>
            <a:solidFill>
              <a:srgbClr val="415EB3"/>
            </a:solidFill>
          </p:spPr>
        </p:sp>
        <p:sp>
          <p:nvSpPr>
            <p:cNvPr name="TextBox 23" id="23"/>
            <p:cNvSpPr txBox="true"/>
            <p:nvPr/>
          </p:nvSpPr>
          <p:spPr>
            <a:xfrm>
              <a:off x="0" y="9525"/>
              <a:ext cx="155888" cy="146363"/>
            </a:xfrm>
            <a:prstGeom prst="rect">
              <a:avLst/>
            </a:prstGeom>
          </p:spPr>
          <p:txBody>
            <a:bodyPr anchor="ctr" rtlCol="false" tIns="50800" lIns="50800" bIns="50800" rIns="50800"/>
            <a:lstStyle/>
            <a:p>
              <a:pPr algn="ctr">
                <a:lnSpc>
                  <a:spcPts val="2160"/>
                </a:lnSpc>
              </a:pPr>
              <a:r>
                <a:rPr lang="en-US" b="true" sz="1800">
                  <a:solidFill>
                    <a:srgbClr val="FFFFFF"/>
                  </a:solidFill>
                  <a:latin typeface="Open Sans Bold"/>
                  <a:ea typeface="Open Sans Bold"/>
                  <a:cs typeface="Open Sans Bold"/>
                  <a:sym typeface="Open Sans Bold"/>
                </a:rPr>
                <a:t>3</a:t>
              </a:r>
            </a:p>
          </p:txBody>
        </p:sp>
      </p:grpSp>
      <p:grpSp>
        <p:nvGrpSpPr>
          <p:cNvPr name="Group 24" id="24"/>
          <p:cNvGrpSpPr/>
          <p:nvPr/>
        </p:nvGrpSpPr>
        <p:grpSpPr>
          <a:xfrm rot="0">
            <a:off x="17415090" y="6903653"/>
            <a:ext cx="640720" cy="640720"/>
            <a:chOff x="0" y="0"/>
            <a:chExt cx="155888" cy="155888"/>
          </a:xfrm>
        </p:grpSpPr>
        <p:sp>
          <p:nvSpPr>
            <p:cNvPr name="Freeform 25" id="25"/>
            <p:cNvSpPr/>
            <p:nvPr/>
          </p:nvSpPr>
          <p:spPr>
            <a:xfrm flipH="false" flipV="false" rot="0">
              <a:off x="0" y="0"/>
              <a:ext cx="155888" cy="155888"/>
            </a:xfrm>
            <a:custGeom>
              <a:avLst/>
              <a:gdLst/>
              <a:ahLst/>
              <a:cxnLst/>
              <a:rect r="r" b="b" t="t" l="l"/>
              <a:pathLst>
                <a:path h="155888" w="155888">
                  <a:moveTo>
                    <a:pt x="0" y="0"/>
                  </a:moveTo>
                  <a:lnTo>
                    <a:pt x="155888" y="0"/>
                  </a:lnTo>
                  <a:lnTo>
                    <a:pt x="155888" y="155888"/>
                  </a:lnTo>
                  <a:lnTo>
                    <a:pt x="0" y="155888"/>
                  </a:lnTo>
                  <a:close/>
                </a:path>
              </a:pathLst>
            </a:custGeom>
            <a:solidFill>
              <a:srgbClr val="415EB3"/>
            </a:solidFill>
          </p:spPr>
        </p:sp>
        <p:sp>
          <p:nvSpPr>
            <p:cNvPr name="TextBox 26" id="26"/>
            <p:cNvSpPr txBox="true"/>
            <p:nvPr/>
          </p:nvSpPr>
          <p:spPr>
            <a:xfrm>
              <a:off x="0" y="9525"/>
              <a:ext cx="155888" cy="146363"/>
            </a:xfrm>
            <a:prstGeom prst="rect">
              <a:avLst/>
            </a:prstGeom>
          </p:spPr>
          <p:txBody>
            <a:bodyPr anchor="ctr" rtlCol="false" tIns="50800" lIns="50800" bIns="50800" rIns="50800"/>
            <a:lstStyle/>
            <a:p>
              <a:pPr algn="ctr">
                <a:lnSpc>
                  <a:spcPts val="2160"/>
                </a:lnSpc>
              </a:pPr>
              <a:r>
                <a:rPr lang="en-US" b="true" sz="1800">
                  <a:solidFill>
                    <a:srgbClr val="FFFFFF"/>
                  </a:solidFill>
                  <a:latin typeface="Open Sans Bold"/>
                  <a:ea typeface="Open Sans Bold"/>
                  <a:cs typeface="Open Sans Bold"/>
                  <a:sym typeface="Open Sans Bold"/>
                </a:rPr>
                <a:t>6</a:t>
              </a:r>
            </a:p>
          </p:txBody>
        </p:sp>
      </p:grpSp>
      <p:sp>
        <p:nvSpPr>
          <p:cNvPr name="Freeform 27" id="27"/>
          <p:cNvSpPr/>
          <p:nvPr/>
        </p:nvSpPr>
        <p:spPr>
          <a:xfrm flipH="false" flipV="false" rot="0">
            <a:off x="4703248" y="1786499"/>
            <a:ext cx="1035835" cy="1015119"/>
          </a:xfrm>
          <a:custGeom>
            <a:avLst/>
            <a:gdLst/>
            <a:ahLst/>
            <a:cxnLst/>
            <a:rect r="r" b="b" t="t" l="l"/>
            <a:pathLst>
              <a:path h="1015119" w="1035835">
                <a:moveTo>
                  <a:pt x="0" y="0"/>
                </a:moveTo>
                <a:lnTo>
                  <a:pt x="1035836" y="0"/>
                </a:lnTo>
                <a:lnTo>
                  <a:pt x="1035836" y="1015119"/>
                </a:lnTo>
                <a:lnTo>
                  <a:pt x="0" y="1015119"/>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28" id="28"/>
          <p:cNvSpPr/>
          <p:nvPr/>
        </p:nvSpPr>
        <p:spPr>
          <a:xfrm flipH="false" flipV="false" rot="0">
            <a:off x="3610236" y="4365436"/>
            <a:ext cx="1511606" cy="1360446"/>
          </a:xfrm>
          <a:custGeom>
            <a:avLst/>
            <a:gdLst/>
            <a:ahLst/>
            <a:cxnLst/>
            <a:rect r="r" b="b" t="t" l="l"/>
            <a:pathLst>
              <a:path h="1360446" w="1511606">
                <a:moveTo>
                  <a:pt x="0" y="0"/>
                </a:moveTo>
                <a:lnTo>
                  <a:pt x="1511607" y="0"/>
                </a:lnTo>
                <a:lnTo>
                  <a:pt x="1511607" y="1360445"/>
                </a:lnTo>
                <a:lnTo>
                  <a:pt x="0" y="1360445"/>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Freeform 29" id="29"/>
          <p:cNvSpPr/>
          <p:nvPr/>
        </p:nvSpPr>
        <p:spPr>
          <a:xfrm flipH="false" flipV="false" rot="0">
            <a:off x="4603593" y="7105921"/>
            <a:ext cx="1135491" cy="1403416"/>
          </a:xfrm>
          <a:custGeom>
            <a:avLst/>
            <a:gdLst/>
            <a:ahLst/>
            <a:cxnLst/>
            <a:rect r="r" b="b" t="t" l="l"/>
            <a:pathLst>
              <a:path h="1403416" w="1135491">
                <a:moveTo>
                  <a:pt x="0" y="0"/>
                </a:moveTo>
                <a:lnTo>
                  <a:pt x="1135491" y="0"/>
                </a:lnTo>
                <a:lnTo>
                  <a:pt x="1135491" y="1403416"/>
                </a:lnTo>
                <a:lnTo>
                  <a:pt x="0" y="1403416"/>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sp>
        <p:nvSpPr>
          <p:cNvPr name="Freeform 30" id="30"/>
          <p:cNvSpPr/>
          <p:nvPr/>
        </p:nvSpPr>
        <p:spPr>
          <a:xfrm flipH="false" flipV="false" rot="0">
            <a:off x="12633263" y="1583300"/>
            <a:ext cx="1306189" cy="1218318"/>
          </a:xfrm>
          <a:custGeom>
            <a:avLst/>
            <a:gdLst/>
            <a:ahLst/>
            <a:cxnLst/>
            <a:rect r="r" b="b" t="t" l="l"/>
            <a:pathLst>
              <a:path h="1218318" w="1306189">
                <a:moveTo>
                  <a:pt x="0" y="0"/>
                </a:moveTo>
                <a:lnTo>
                  <a:pt x="1306189" y="0"/>
                </a:lnTo>
                <a:lnTo>
                  <a:pt x="1306189" y="1218318"/>
                </a:lnTo>
                <a:lnTo>
                  <a:pt x="0" y="1218318"/>
                </a:lnTo>
                <a:lnTo>
                  <a:pt x="0" y="0"/>
                </a:lnTo>
                <a:close/>
              </a:path>
            </a:pathLst>
          </a:custGeom>
          <a:blipFill>
            <a:blip r:embed="rId22">
              <a:extLst>
                <a:ext uri="{96DAC541-7B7A-43D3-8B79-37D633B846F1}">
                  <asvg:svgBlip xmlns:asvg="http://schemas.microsoft.com/office/drawing/2016/SVG/main" r:embed="rId23"/>
                </a:ext>
              </a:extLst>
            </a:blip>
            <a:stretch>
              <a:fillRect l="0" t="0" r="0" b="0"/>
            </a:stretch>
          </a:blipFill>
        </p:spPr>
      </p:sp>
      <p:sp>
        <p:nvSpPr>
          <p:cNvPr name="Freeform 31" id="31">
            <a:hlinkClick r:id="rId25" tooltip="https://app.powerbi.com/groups/4182c5ad-c4b6-4049-ac9a-ddfa653a84e3/reports/977e45d3-25e5-4305-bbe9-70361d0bc8fd/44379418e51b6bde115a?experience=power-bi"/>
          </p:cNvPr>
          <p:cNvSpPr/>
          <p:nvPr/>
        </p:nvSpPr>
        <p:spPr>
          <a:xfrm flipH="false" flipV="false" rot="0">
            <a:off x="386782" y="1174316"/>
            <a:ext cx="3448413" cy="1944043"/>
          </a:xfrm>
          <a:custGeom>
            <a:avLst/>
            <a:gdLst/>
            <a:ahLst/>
            <a:cxnLst/>
            <a:rect r="r" b="b" t="t" l="l"/>
            <a:pathLst>
              <a:path h="1944043" w="3448413">
                <a:moveTo>
                  <a:pt x="0" y="0"/>
                </a:moveTo>
                <a:lnTo>
                  <a:pt x="3448413" y="0"/>
                </a:lnTo>
                <a:lnTo>
                  <a:pt x="3448413" y="1944043"/>
                </a:lnTo>
                <a:lnTo>
                  <a:pt x="0" y="1944043"/>
                </a:lnTo>
                <a:lnTo>
                  <a:pt x="0" y="0"/>
                </a:lnTo>
                <a:close/>
              </a:path>
            </a:pathLst>
          </a:custGeom>
          <a:blipFill>
            <a:blip r:embed="rId24"/>
            <a:stretch>
              <a:fillRect l="0" t="0" r="0" b="0"/>
            </a:stretch>
          </a:blipFill>
        </p:spPr>
      </p:sp>
      <p:sp>
        <p:nvSpPr>
          <p:cNvPr name="Freeform 32" id="32">
            <a:hlinkClick r:id="rId27" tooltip="https://app.powerbi.com/groups/4182c5ad-c4b6-4049-ac9a-ddfa653a84e3/reports/977e45d3-25e5-4305-bbe9-70361d0bc8fd/87ff1b378980d6f997a2?experience=power-bi"/>
          </p:cNvPr>
          <p:cNvSpPr/>
          <p:nvPr/>
        </p:nvSpPr>
        <p:spPr>
          <a:xfrm flipH="false" flipV="false" rot="0">
            <a:off x="14631971" y="1204193"/>
            <a:ext cx="3423839" cy="1926924"/>
          </a:xfrm>
          <a:custGeom>
            <a:avLst/>
            <a:gdLst/>
            <a:ahLst/>
            <a:cxnLst/>
            <a:rect r="r" b="b" t="t" l="l"/>
            <a:pathLst>
              <a:path h="1926924" w="3423839">
                <a:moveTo>
                  <a:pt x="0" y="0"/>
                </a:moveTo>
                <a:lnTo>
                  <a:pt x="3423840" y="0"/>
                </a:lnTo>
                <a:lnTo>
                  <a:pt x="3423840" y="1926924"/>
                </a:lnTo>
                <a:lnTo>
                  <a:pt x="0" y="1926924"/>
                </a:lnTo>
                <a:lnTo>
                  <a:pt x="0" y="0"/>
                </a:lnTo>
                <a:close/>
              </a:path>
            </a:pathLst>
          </a:custGeom>
          <a:blipFill>
            <a:blip r:embed="rId26"/>
            <a:stretch>
              <a:fillRect l="0" t="0" r="0" b="0"/>
            </a:stretch>
          </a:blipFill>
        </p:spPr>
      </p:sp>
      <p:sp>
        <p:nvSpPr>
          <p:cNvPr name="Freeform 33" id="33">
            <a:hlinkClick r:id="rId29" tooltip="https://app.powerbi.com/groups/4182c5ad-c4b6-4049-ac9a-ddfa653a84e3/reports/977e45d3-25e5-4305-bbe9-70361d0bc8fd/7dd3a93bf5e85696a324?experience=power-bi"/>
          </p:cNvPr>
          <p:cNvSpPr/>
          <p:nvPr/>
        </p:nvSpPr>
        <p:spPr>
          <a:xfrm flipH="false" flipV="false" rot="0">
            <a:off x="14975792" y="4162706"/>
            <a:ext cx="3080018" cy="2190663"/>
          </a:xfrm>
          <a:custGeom>
            <a:avLst/>
            <a:gdLst/>
            <a:ahLst/>
            <a:cxnLst/>
            <a:rect r="r" b="b" t="t" l="l"/>
            <a:pathLst>
              <a:path h="2190663" w="3080018">
                <a:moveTo>
                  <a:pt x="0" y="0"/>
                </a:moveTo>
                <a:lnTo>
                  <a:pt x="3080019" y="0"/>
                </a:lnTo>
                <a:lnTo>
                  <a:pt x="3080019" y="2190663"/>
                </a:lnTo>
                <a:lnTo>
                  <a:pt x="0" y="2190663"/>
                </a:lnTo>
                <a:lnTo>
                  <a:pt x="0" y="0"/>
                </a:lnTo>
                <a:close/>
              </a:path>
            </a:pathLst>
          </a:custGeom>
          <a:blipFill>
            <a:blip r:embed="rId28"/>
            <a:stretch>
              <a:fillRect l="0" t="0" r="0" b="0"/>
            </a:stretch>
          </a:blipFill>
        </p:spPr>
      </p:sp>
      <p:sp>
        <p:nvSpPr>
          <p:cNvPr name="Freeform 34" id="34"/>
          <p:cNvSpPr/>
          <p:nvPr/>
        </p:nvSpPr>
        <p:spPr>
          <a:xfrm flipH="false" flipV="false" rot="0">
            <a:off x="12635762" y="7105921"/>
            <a:ext cx="1303691" cy="1303691"/>
          </a:xfrm>
          <a:custGeom>
            <a:avLst/>
            <a:gdLst/>
            <a:ahLst/>
            <a:cxnLst/>
            <a:rect r="r" b="b" t="t" l="l"/>
            <a:pathLst>
              <a:path h="1303691" w="1303691">
                <a:moveTo>
                  <a:pt x="0" y="0"/>
                </a:moveTo>
                <a:lnTo>
                  <a:pt x="1303690" y="0"/>
                </a:lnTo>
                <a:lnTo>
                  <a:pt x="1303690" y="1303691"/>
                </a:lnTo>
                <a:lnTo>
                  <a:pt x="0" y="1303691"/>
                </a:lnTo>
                <a:lnTo>
                  <a:pt x="0" y="0"/>
                </a:lnTo>
                <a:close/>
              </a:path>
            </a:pathLst>
          </a:custGeom>
          <a:blipFill>
            <a:blip r:embed="rId30">
              <a:extLst>
                <a:ext uri="{96DAC541-7B7A-43D3-8B79-37D633B846F1}">
                  <asvg:svgBlip xmlns:asvg="http://schemas.microsoft.com/office/drawing/2016/SVG/main" r:embed="rId31"/>
                </a:ext>
              </a:extLst>
            </a:blip>
            <a:stretch>
              <a:fillRect l="0" t="0" r="0" b="0"/>
            </a:stretch>
          </a:blipFill>
        </p:spPr>
      </p:sp>
      <p:sp>
        <p:nvSpPr>
          <p:cNvPr name="Freeform 35" id="35"/>
          <p:cNvSpPr/>
          <p:nvPr/>
        </p:nvSpPr>
        <p:spPr>
          <a:xfrm flipH="false" flipV="false" rot="0">
            <a:off x="13593197" y="4382424"/>
            <a:ext cx="1018262" cy="1201489"/>
          </a:xfrm>
          <a:custGeom>
            <a:avLst/>
            <a:gdLst/>
            <a:ahLst/>
            <a:cxnLst/>
            <a:rect r="r" b="b" t="t" l="l"/>
            <a:pathLst>
              <a:path h="1201489" w="1018262">
                <a:moveTo>
                  <a:pt x="0" y="0"/>
                </a:moveTo>
                <a:lnTo>
                  <a:pt x="1018261" y="0"/>
                </a:lnTo>
                <a:lnTo>
                  <a:pt x="1018261" y="1201489"/>
                </a:lnTo>
                <a:lnTo>
                  <a:pt x="0" y="1201489"/>
                </a:lnTo>
                <a:lnTo>
                  <a:pt x="0" y="0"/>
                </a:lnTo>
                <a:close/>
              </a:path>
            </a:pathLst>
          </a:custGeom>
          <a:blipFill>
            <a:blip r:embed="rId32">
              <a:extLst>
                <a:ext uri="{96DAC541-7B7A-43D3-8B79-37D633B846F1}">
                  <asvg:svgBlip xmlns:asvg="http://schemas.microsoft.com/office/drawing/2016/SVG/main" r:embed="rId33"/>
                </a:ext>
              </a:extLst>
            </a:blip>
            <a:stretch>
              <a:fillRect l="0" t="0" r="0" b="0"/>
            </a:stretch>
          </a:blipFill>
        </p:spPr>
      </p:sp>
      <p:sp>
        <p:nvSpPr>
          <p:cNvPr name="Freeform 36" id="36">
            <a:hlinkClick r:id="rId35" tooltip="https://app.powerbi.com/groups/4182c5ad-c4b6-4049-ac9a-ddfa653a84e3/reports/977e45d3-25e5-4305-bbe9-70361d0bc8fd/804fd8cf4f9824a47ac4?experience=power-bi"/>
          </p:cNvPr>
          <p:cNvSpPr/>
          <p:nvPr/>
        </p:nvSpPr>
        <p:spPr>
          <a:xfrm flipH="false" flipV="false" rot="0">
            <a:off x="377574" y="7757766"/>
            <a:ext cx="3675133" cy="2035105"/>
          </a:xfrm>
          <a:custGeom>
            <a:avLst/>
            <a:gdLst/>
            <a:ahLst/>
            <a:cxnLst/>
            <a:rect r="r" b="b" t="t" l="l"/>
            <a:pathLst>
              <a:path h="2035105" w="3675133">
                <a:moveTo>
                  <a:pt x="0" y="0"/>
                </a:moveTo>
                <a:lnTo>
                  <a:pt x="3675133" y="0"/>
                </a:lnTo>
                <a:lnTo>
                  <a:pt x="3675133" y="2035105"/>
                </a:lnTo>
                <a:lnTo>
                  <a:pt x="0" y="2035105"/>
                </a:lnTo>
                <a:lnTo>
                  <a:pt x="0" y="0"/>
                </a:lnTo>
                <a:close/>
              </a:path>
            </a:pathLst>
          </a:custGeom>
          <a:blipFill>
            <a:blip r:embed="rId34"/>
            <a:stretch>
              <a:fillRect l="0" t="0" r="0" b="0"/>
            </a:stretch>
          </a:blipFill>
        </p:spPr>
      </p:sp>
      <p:sp>
        <p:nvSpPr>
          <p:cNvPr name="Freeform 37" id="37">
            <a:hlinkClick r:id="rId37" tooltip="https://app.powerbi.com/groups/4182c5ad-c4b6-4049-ac9a-ddfa653a84e3/reports/977e45d3-25e5-4305-bbe9-70361d0bc8fd/bdb506cd6d89fa1ddf5d?experience=power-bi"/>
          </p:cNvPr>
          <p:cNvSpPr/>
          <p:nvPr/>
        </p:nvSpPr>
        <p:spPr>
          <a:xfrm flipH="false" flipV="false" rot="0">
            <a:off x="14393846" y="7706299"/>
            <a:ext cx="3675135" cy="2093973"/>
          </a:xfrm>
          <a:custGeom>
            <a:avLst/>
            <a:gdLst/>
            <a:ahLst/>
            <a:cxnLst/>
            <a:rect r="r" b="b" t="t" l="l"/>
            <a:pathLst>
              <a:path h="2093973" w="3675135">
                <a:moveTo>
                  <a:pt x="0" y="0"/>
                </a:moveTo>
                <a:lnTo>
                  <a:pt x="3675135" y="0"/>
                </a:lnTo>
                <a:lnTo>
                  <a:pt x="3675135" y="2093973"/>
                </a:lnTo>
                <a:lnTo>
                  <a:pt x="0" y="2093973"/>
                </a:lnTo>
                <a:lnTo>
                  <a:pt x="0" y="0"/>
                </a:lnTo>
                <a:close/>
              </a:path>
            </a:pathLst>
          </a:custGeom>
          <a:blipFill>
            <a:blip r:embed="rId36"/>
            <a:stretch>
              <a:fillRect l="0" t="0" r="-4421" b="0"/>
            </a:stretch>
          </a:blipFill>
        </p:spPr>
      </p:sp>
      <p:sp>
        <p:nvSpPr>
          <p:cNvPr name="Freeform 38" id="38">
            <a:hlinkClick r:id="rId39" tooltip="https://app.powerbi.com/groups/4182c5ad-c4b6-4049-ac9a-ddfa653a84e3/reports/977e45d3-25e5-4305-bbe9-70361d0bc8fd/b879959099cdb6a0737b?experience=power-bi"/>
          </p:cNvPr>
          <p:cNvSpPr/>
          <p:nvPr/>
        </p:nvSpPr>
        <p:spPr>
          <a:xfrm flipH="false" flipV="false" rot="0">
            <a:off x="377574" y="4284003"/>
            <a:ext cx="3073588" cy="1727523"/>
          </a:xfrm>
          <a:custGeom>
            <a:avLst/>
            <a:gdLst/>
            <a:ahLst/>
            <a:cxnLst/>
            <a:rect r="r" b="b" t="t" l="l"/>
            <a:pathLst>
              <a:path h="1727523" w="3073588">
                <a:moveTo>
                  <a:pt x="0" y="0"/>
                </a:moveTo>
                <a:lnTo>
                  <a:pt x="3073587" y="0"/>
                </a:lnTo>
                <a:lnTo>
                  <a:pt x="3073587" y="1727523"/>
                </a:lnTo>
                <a:lnTo>
                  <a:pt x="0" y="1727523"/>
                </a:lnTo>
                <a:lnTo>
                  <a:pt x="0" y="0"/>
                </a:lnTo>
                <a:close/>
              </a:path>
            </a:pathLst>
          </a:custGeom>
          <a:blipFill>
            <a:blip r:embed="rId38"/>
            <a:stretch>
              <a:fillRect l="0" t="0" r="0" b="0"/>
            </a:stretch>
          </a:blipFill>
        </p:spPr>
      </p:sp>
      <p:sp>
        <p:nvSpPr>
          <p:cNvPr name="TextBox 39" id="39"/>
          <p:cNvSpPr txBox="true"/>
          <p:nvPr/>
        </p:nvSpPr>
        <p:spPr>
          <a:xfrm rot="0">
            <a:off x="1268776" y="415536"/>
            <a:ext cx="2783931" cy="586874"/>
          </a:xfrm>
          <a:prstGeom prst="rect">
            <a:avLst/>
          </a:prstGeom>
        </p:spPr>
        <p:txBody>
          <a:bodyPr anchor="t" rtlCol="false" tIns="0" lIns="0" bIns="0" rIns="0">
            <a:spAutoFit/>
          </a:bodyPr>
          <a:lstStyle/>
          <a:p>
            <a:pPr algn="l" marL="0" indent="0" lvl="0">
              <a:lnSpc>
                <a:spcPts val="2338"/>
              </a:lnSpc>
              <a:spcBef>
                <a:spcPct val="0"/>
              </a:spcBef>
            </a:pPr>
            <a:r>
              <a:rPr lang="en-US" b="true" sz="1948" strike="noStrike" u="none">
                <a:solidFill>
                  <a:srgbClr val="000000"/>
                </a:solidFill>
                <a:latin typeface="Open Sans Bold"/>
                <a:ea typeface="Open Sans Bold"/>
                <a:cs typeface="Open Sans Bold"/>
                <a:sym typeface="Open Sans Bold"/>
              </a:rPr>
              <a:t>Sales and Revenue Performance </a:t>
            </a:r>
          </a:p>
        </p:txBody>
      </p:sp>
      <p:sp>
        <p:nvSpPr>
          <p:cNvPr name="TextBox 40" id="40"/>
          <p:cNvSpPr txBox="true"/>
          <p:nvPr/>
        </p:nvSpPr>
        <p:spPr>
          <a:xfrm rot="0">
            <a:off x="6627267" y="3062796"/>
            <a:ext cx="5172421" cy="655623"/>
          </a:xfrm>
          <a:prstGeom prst="rect">
            <a:avLst/>
          </a:prstGeom>
        </p:spPr>
        <p:txBody>
          <a:bodyPr anchor="t" rtlCol="false" tIns="0" lIns="0" bIns="0" rIns="0">
            <a:spAutoFit/>
          </a:bodyPr>
          <a:lstStyle/>
          <a:p>
            <a:pPr algn="ctr">
              <a:lnSpc>
                <a:spcPts val="5338"/>
              </a:lnSpc>
              <a:spcBef>
                <a:spcPct val="0"/>
              </a:spcBef>
            </a:pPr>
            <a:r>
              <a:rPr lang="en-US" b="true" sz="3813" u="sng">
                <a:solidFill>
                  <a:srgbClr val="000000"/>
                </a:solidFill>
                <a:latin typeface="Montserrat Bold"/>
                <a:ea typeface="Montserrat Bold"/>
                <a:cs typeface="Montserrat Bold"/>
                <a:sym typeface="Montserrat Bold"/>
                <a:hlinkClick r:id="rId40" tooltip="https://sites.google.com/view/tesstinng/dashboard?authuser=0"/>
              </a:rPr>
              <a:t>DASHBOARD</a:t>
            </a:r>
          </a:p>
        </p:txBody>
      </p:sp>
      <p:sp>
        <p:nvSpPr>
          <p:cNvPr name="TextBox 41" id="41"/>
          <p:cNvSpPr txBox="true"/>
          <p:nvPr/>
        </p:nvSpPr>
        <p:spPr>
          <a:xfrm rot="0">
            <a:off x="14377588" y="447192"/>
            <a:ext cx="2783931" cy="586933"/>
          </a:xfrm>
          <a:prstGeom prst="rect">
            <a:avLst/>
          </a:prstGeom>
        </p:spPr>
        <p:txBody>
          <a:bodyPr anchor="t" rtlCol="false" tIns="0" lIns="0" bIns="0" rIns="0">
            <a:spAutoFit/>
          </a:bodyPr>
          <a:lstStyle/>
          <a:p>
            <a:pPr algn="r">
              <a:lnSpc>
                <a:spcPts val="2338"/>
              </a:lnSpc>
            </a:pPr>
            <a:r>
              <a:rPr lang="en-US" b="true" sz="1948">
                <a:solidFill>
                  <a:srgbClr val="000000"/>
                </a:solidFill>
                <a:latin typeface="Open Sans Bold"/>
                <a:ea typeface="Open Sans Bold"/>
                <a:cs typeface="Open Sans Bold"/>
                <a:sym typeface="Open Sans Bold"/>
              </a:rPr>
              <a:t>Route and St</a:t>
            </a:r>
            <a:r>
              <a:rPr lang="en-US" b="true" sz="1948">
                <a:solidFill>
                  <a:srgbClr val="000000"/>
                </a:solidFill>
                <a:latin typeface="Open Sans Bold"/>
                <a:ea typeface="Open Sans Bold"/>
                <a:cs typeface="Open Sans Bold"/>
                <a:sym typeface="Open Sans Bold"/>
              </a:rPr>
              <a:t>ation Analysis</a:t>
            </a:r>
          </a:p>
        </p:txBody>
      </p:sp>
      <p:sp>
        <p:nvSpPr>
          <p:cNvPr name="TextBox 42" id="42"/>
          <p:cNvSpPr txBox="true"/>
          <p:nvPr/>
        </p:nvSpPr>
        <p:spPr>
          <a:xfrm rot="0">
            <a:off x="1268776" y="3442209"/>
            <a:ext cx="2783931" cy="586874"/>
          </a:xfrm>
          <a:prstGeom prst="rect">
            <a:avLst/>
          </a:prstGeom>
        </p:spPr>
        <p:txBody>
          <a:bodyPr anchor="t" rtlCol="false" tIns="0" lIns="0" bIns="0" rIns="0">
            <a:spAutoFit/>
          </a:bodyPr>
          <a:lstStyle/>
          <a:p>
            <a:pPr algn="l">
              <a:lnSpc>
                <a:spcPts val="2338"/>
              </a:lnSpc>
            </a:pPr>
            <a:r>
              <a:rPr lang="en-US" sz="1948" b="true">
                <a:solidFill>
                  <a:srgbClr val="000000"/>
                </a:solidFill>
                <a:latin typeface="Open Sans Bold"/>
                <a:ea typeface="Open Sans Bold"/>
                <a:cs typeface="Open Sans Bold"/>
                <a:sym typeface="Open Sans Bold"/>
              </a:rPr>
              <a:t>J</a:t>
            </a:r>
            <a:r>
              <a:rPr lang="en-US" b="true" sz="1948">
                <a:solidFill>
                  <a:srgbClr val="000000"/>
                </a:solidFill>
                <a:latin typeface="Open Sans Bold"/>
                <a:ea typeface="Open Sans Bold"/>
                <a:cs typeface="Open Sans Bold"/>
                <a:sym typeface="Open Sans Bold"/>
              </a:rPr>
              <a:t>ourney Operations and Punctuality</a:t>
            </a:r>
          </a:p>
        </p:txBody>
      </p:sp>
      <p:sp>
        <p:nvSpPr>
          <p:cNvPr name="TextBox 43" id="43"/>
          <p:cNvSpPr txBox="true"/>
          <p:nvPr/>
        </p:nvSpPr>
        <p:spPr>
          <a:xfrm rot="0">
            <a:off x="14377588" y="3398058"/>
            <a:ext cx="2783931" cy="586933"/>
          </a:xfrm>
          <a:prstGeom prst="rect">
            <a:avLst/>
          </a:prstGeom>
        </p:spPr>
        <p:txBody>
          <a:bodyPr anchor="t" rtlCol="false" tIns="0" lIns="0" bIns="0" rIns="0">
            <a:spAutoFit/>
          </a:bodyPr>
          <a:lstStyle/>
          <a:p>
            <a:pPr algn="r">
              <a:lnSpc>
                <a:spcPts val="2338"/>
              </a:lnSpc>
            </a:pPr>
            <a:r>
              <a:rPr lang="en-US" b="true" sz="1948">
                <a:solidFill>
                  <a:srgbClr val="000000"/>
                </a:solidFill>
                <a:latin typeface="Open Sans Bold"/>
                <a:ea typeface="Open Sans Bold"/>
                <a:cs typeface="Open Sans Bold"/>
                <a:sym typeface="Open Sans Bold"/>
              </a:rPr>
              <a:t>Delay and Cancellation </a:t>
            </a:r>
          </a:p>
        </p:txBody>
      </p:sp>
      <p:sp>
        <p:nvSpPr>
          <p:cNvPr name="TextBox 44" id="44"/>
          <p:cNvSpPr txBox="true"/>
          <p:nvPr/>
        </p:nvSpPr>
        <p:spPr>
          <a:xfrm rot="0">
            <a:off x="1268776" y="6840341"/>
            <a:ext cx="2783931" cy="586933"/>
          </a:xfrm>
          <a:prstGeom prst="rect">
            <a:avLst/>
          </a:prstGeom>
        </p:spPr>
        <p:txBody>
          <a:bodyPr anchor="t" rtlCol="false" tIns="0" lIns="0" bIns="0" rIns="0">
            <a:spAutoFit/>
          </a:bodyPr>
          <a:lstStyle/>
          <a:p>
            <a:pPr algn="l">
              <a:lnSpc>
                <a:spcPts val="2338"/>
              </a:lnSpc>
            </a:pPr>
            <a:r>
              <a:rPr lang="en-US" sz="1948" b="true">
                <a:solidFill>
                  <a:srgbClr val="000000"/>
                </a:solidFill>
                <a:latin typeface="Open Sans Bold"/>
                <a:ea typeface="Open Sans Bold"/>
                <a:cs typeface="Open Sans Bold"/>
                <a:sym typeface="Open Sans Bold"/>
              </a:rPr>
              <a:t>Customer Behaviour and booking patterns</a:t>
            </a:r>
          </a:p>
        </p:txBody>
      </p:sp>
      <p:sp>
        <p:nvSpPr>
          <p:cNvPr name="TextBox 45" id="45"/>
          <p:cNvSpPr txBox="true"/>
          <p:nvPr/>
        </p:nvSpPr>
        <p:spPr>
          <a:xfrm rot="0">
            <a:off x="14384321" y="6894128"/>
            <a:ext cx="2783931" cy="586933"/>
          </a:xfrm>
          <a:prstGeom prst="rect">
            <a:avLst/>
          </a:prstGeom>
        </p:spPr>
        <p:txBody>
          <a:bodyPr anchor="t" rtlCol="false" tIns="0" lIns="0" bIns="0" rIns="0">
            <a:spAutoFit/>
          </a:bodyPr>
          <a:lstStyle/>
          <a:p>
            <a:pPr algn="r">
              <a:lnSpc>
                <a:spcPts val="2338"/>
              </a:lnSpc>
            </a:pPr>
            <a:r>
              <a:rPr lang="en-US" b="true" sz="1948">
                <a:solidFill>
                  <a:srgbClr val="000000"/>
                </a:solidFill>
                <a:latin typeface="Open Sans Bold"/>
                <a:ea typeface="Open Sans Bold"/>
                <a:cs typeface="Open Sans Bold"/>
                <a:sym typeface="Open Sans Bold"/>
              </a:rPr>
              <a:t>Financial Health and Refund Manag</a:t>
            </a:r>
            <a:r>
              <a:rPr lang="en-US" b="true" sz="1948">
                <a:solidFill>
                  <a:srgbClr val="000000"/>
                </a:solidFill>
                <a:latin typeface="Open Sans Bold"/>
                <a:ea typeface="Open Sans Bold"/>
                <a:cs typeface="Open Sans Bold"/>
                <a:sym typeface="Open Sans Bold"/>
              </a:rPr>
              <a:t>ement </a:t>
            </a:r>
          </a:p>
        </p:txBody>
      </p:sp>
      <p:sp>
        <p:nvSpPr>
          <p:cNvPr name="Freeform 46" id="46">
            <a:hlinkClick r:id="rId42" tooltip="https://app.powerbi.com/groups/4182c5ad-c4b6-4049-ac9a-ddfa653a84e3/reports/977e45d3-25e5-4305-bbe9-70361d0bc8fd/bf446c8118d79361e5c7?experience=power-bi"/>
          </p:cNvPr>
          <p:cNvSpPr/>
          <p:nvPr/>
        </p:nvSpPr>
        <p:spPr>
          <a:xfrm flipH="false" flipV="false" rot="0">
            <a:off x="7184149" y="4092455"/>
            <a:ext cx="4058655" cy="2277920"/>
          </a:xfrm>
          <a:custGeom>
            <a:avLst/>
            <a:gdLst/>
            <a:ahLst/>
            <a:cxnLst/>
            <a:rect r="r" b="b" t="t" l="l"/>
            <a:pathLst>
              <a:path h="2277920" w="4058655">
                <a:moveTo>
                  <a:pt x="0" y="0"/>
                </a:moveTo>
                <a:lnTo>
                  <a:pt x="4058655" y="0"/>
                </a:lnTo>
                <a:lnTo>
                  <a:pt x="4058655" y="2277920"/>
                </a:lnTo>
                <a:lnTo>
                  <a:pt x="0" y="2277920"/>
                </a:lnTo>
                <a:lnTo>
                  <a:pt x="0" y="0"/>
                </a:lnTo>
                <a:close/>
              </a:path>
            </a:pathLst>
          </a:custGeom>
          <a:blipFill>
            <a:blip r:embed="rId41"/>
            <a:stretch>
              <a:fillRect l="0" t="0" r="0" b="0"/>
            </a:stretch>
          </a:blipFill>
        </p:spPr>
      </p:sp>
    </p:spTree>
  </p:cSld>
  <p:clrMapOvr>
    <a:masterClrMapping/>
  </p:clrMapOvr>
  <p:transition spd="fast">
    <p:fade/>
  </p:transition>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3045826" y="2547255"/>
            <a:ext cx="7413160" cy="7413160"/>
          </a:xfrm>
          <a:custGeom>
            <a:avLst/>
            <a:gdLst/>
            <a:ahLst/>
            <a:cxnLst/>
            <a:rect r="r" b="b" t="t" l="l"/>
            <a:pathLst>
              <a:path h="7413160" w="7413160">
                <a:moveTo>
                  <a:pt x="7413161" y="0"/>
                </a:moveTo>
                <a:lnTo>
                  <a:pt x="0" y="0"/>
                </a:lnTo>
                <a:lnTo>
                  <a:pt x="0" y="7413160"/>
                </a:lnTo>
                <a:lnTo>
                  <a:pt x="7413161" y="7413160"/>
                </a:lnTo>
                <a:lnTo>
                  <a:pt x="7413161"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5400000">
            <a:off x="6068810" y="3573635"/>
            <a:ext cx="6635485" cy="3234799"/>
          </a:xfrm>
          <a:custGeom>
            <a:avLst/>
            <a:gdLst/>
            <a:ahLst/>
            <a:cxnLst/>
            <a:rect r="r" b="b" t="t" l="l"/>
            <a:pathLst>
              <a:path h="3234799" w="6635485">
                <a:moveTo>
                  <a:pt x="0" y="0"/>
                </a:moveTo>
                <a:lnTo>
                  <a:pt x="6635485" y="0"/>
                </a:lnTo>
                <a:lnTo>
                  <a:pt x="6635485" y="3234799"/>
                </a:lnTo>
                <a:lnTo>
                  <a:pt x="0" y="323479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9250283" y="6177151"/>
            <a:ext cx="1025277" cy="1025277"/>
          </a:xfrm>
          <a:custGeom>
            <a:avLst/>
            <a:gdLst/>
            <a:ahLst/>
            <a:cxnLst/>
            <a:rect r="r" b="b" t="t" l="l"/>
            <a:pathLst>
              <a:path h="1025277" w="1025277">
                <a:moveTo>
                  <a:pt x="0" y="0"/>
                </a:moveTo>
                <a:lnTo>
                  <a:pt x="1025277" y="0"/>
                </a:lnTo>
                <a:lnTo>
                  <a:pt x="1025277" y="1025277"/>
                </a:lnTo>
                <a:lnTo>
                  <a:pt x="0" y="102527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9721318" y="4797019"/>
            <a:ext cx="1108483" cy="788031"/>
          </a:xfrm>
          <a:custGeom>
            <a:avLst/>
            <a:gdLst/>
            <a:ahLst/>
            <a:cxnLst/>
            <a:rect r="r" b="b" t="t" l="l"/>
            <a:pathLst>
              <a:path h="788031" w="1108483">
                <a:moveTo>
                  <a:pt x="0" y="0"/>
                </a:moveTo>
                <a:lnTo>
                  <a:pt x="1108484" y="0"/>
                </a:lnTo>
                <a:lnTo>
                  <a:pt x="1108484" y="788031"/>
                </a:lnTo>
                <a:lnTo>
                  <a:pt x="0" y="78803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7863768" y="2170615"/>
            <a:ext cx="1101748" cy="1101748"/>
          </a:xfrm>
          <a:custGeom>
            <a:avLst/>
            <a:gdLst/>
            <a:ahLst/>
            <a:cxnLst/>
            <a:rect r="r" b="b" t="t" l="l"/>
            <a:pathLst>
              <a:path h="1101748" w="1101748">
                <a:moveTo>
                  <a:pt x="0" y="0"/>
                </a:moveTo>
                <a:lnTo>
                  <a:pt x="1101748" y="0"/>
                </a:lnTo>
                <a:lnTo>
                  <a:pt x="1101748" y="1101747"/>
                </a:lnTo>
                <a:lnTo>
                  <a:pt x="0" y="1101747"/>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7" id="7"/>
          <p:cNvSpPr/>
          <p:nvPr/>
        </p:nvSpPr>
        <p:spPr>
          <a:xfrm flipH="false" flipV="false" rot="0">
            <a:off x="9320638" y="3107789"/>
            <a:ext cx="884566" cy="962584"/>
          </a:xfrm>
          <a:custGeom>
            <a:avLst/>
            <a:gdLst/>
            <a:ahLst/>
            <a:cxnLst/>
            <a:rect r="r" b="b" t="t" l="l"/>
            <a:pathLst>
              <a:path h="962584" w="884566">
                <a:moveTo>
                  <a:pt x="0" y="0"/>
                </a:moveTo>
                <a:lnTo>
                  <a:pt x="884567" y="0"/>
                </a:lnTo>
                <a:lnTo>
                  <a:pt x="884567" y="962584"/>
                </a:lnTo>
                <a:lnTo>
                  <a:pt x="0" y="962584"/>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8" id="8"/>
          <p:cNvSpPr/>
          <p:nvPr/>
        </p:nvSpPr>
        <p:spPr>
          <a:xfrm flipH="false" flipV="false" rot="0">
            <a:off x="7986089" y="7057233"/>
            <a:ext cx="960377" cy="944771"/>
          </a:xfrm>
          <a:custGeom>
            <a:avLst/>
            <a:gdLst/>
            <a:ahLst/>
            <a:cxnLst/>
            <a:rect r="r" b="b" t="t" l="l"/>
            <a:pathLst>
              <a:path h="944771" w="960377">
                <a:moveTo>
                  <a:pt x="0" y="0"/>
                </a:moveTo>
                <a:lnTo>
                  <a:pt x="960377" y="0"/>
                </a:lnTo>
                <a:lnTo>
                  <a:pt x="960377" y="944771"/>
                </a:lnTo>
                <a:lnTo>
                  <a:pt x="0" y="944771"/>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TextBox 9" id="9"/>
          <p:cNvSpPr txBox="true"/>
          <p:nvPr/>
        </p:nvSpPr>
        <p:spPr>
          <a:xfrm rot="0">
            <a:off x="609600" y="3511906"/>
            <a:ext cx="4343400" cy="1405509"/>
          </a:xfrm>
          <a:prstGeom prst="rect">
            <a:avLst/>
          </a:prstGeom>
        </p:spPr>
        <p:txBody>
          <a:bodyPr anchor="t" rtlCol="false" tIns="0" lIns="0" bIns="0" rIns="0">
            <a:spAutoFit/>
          </a:bodyPr>
          <a:lstStyle/>
          <a:p>
            <a:pPr algn="l">
              <a:lnSpc>
                <a:spcPts val="5567"/>
              </a:lnSpc>
            </a:pPr>
            <a:r>
              <a:rPr lang="en-US" sz="4800" b="true">
                <a:solidFill>
                  <a:srgbClr val="140574"/>
                </a:solidFill>
                <a:latin typeface="Open Sauce Bold"/>
                <a:ea typeface="Open Sauce Bold"/>
                <a:cs typeface="Open Sauce Bold"/>
                <a:sym typeface="Open Sauce Bold"/>
              </a:rPr>
              <a:t>Key </a:t>
            </a:r>
          </a:p>
          <a:p>
            <a:pPr algn="l">
              <a:lnSpc>
                <a:spcPts val="5567"/>
              </a:lnSpc>
            </a:pPr>
            <a:r>
              <a:rPr lang="en-US" sz="4800" b="true">
                <a:solidFill>
                  <a:srgbClr val="140574"/>
                </a:solidFill>
                <a:latin typeface="Open Sauce Bold"/>
                <a:ea typeface="Open Sauce Bold"/>
                <a:cs typeface="Open Sauce Bold"/>
                <a:sym typeface="Open Sauce Bold"/>
              </a:rPr>
              <a:t>Findings</a:t>
            </a:r>
          </a:p>
        </p:txBody>
      </p:sp>
      <p:sp>
        <p:nvSpPr>
          <p:cNvPr name="TextBox 10" id="10"/>
          <p:cNvSpPr txBox="true"/>
          <p:nvPr/>
        </p:nvSpPr>
        <p:spPr>
          <a:xfrm rot="0">
            <a:off x="8386067" y="355346"/>
            <a:ext cx="5235770" cy="802672"/>
          </a:xfrm>
          <a:prstGeom prst="rect">
            <a:avLst/>
          </a:prstGeom>
        </p:spPr>
        <p:txBody>
          <a:bodyPr anchor="t" rtlCol="false" tIns="0" lIns="0" bIns="0" rIns="0">
            <a:spAutoFit/>
          </a:bodyPr>
          <a:lstStyle/>
          <a:p>
            <a:pPr algn="l">
              <a:lnSpc>
                <a:spcPts val="3218"/>
              </a:lnSpc>
            </a:pPr>
            <a:r>
              <a:rPr lang="en-US" sz="2299" b="true">
                <a:solidFill>
                  <a:srgbClr val="000000"/>
                </a:solidFill>
                <a:latin typeface="Canva Sans Bold"/>
                <a:ea typeface="Canva Sans Bold"/>
                <a:cs typeface="Canva Sans Bold"/>
                <a:sym typeface="Canva Sans Bold"/>
              </a:rPr>
              <a:t>Sales Timi</a:t>
            </a:r>
            <a:r>
              <a:rPr lang="en-US" sz="2299" b="true">
                <a:solidFill>
                  <a:srgbClr val="000000"/>
                </a:solidFill>
                <a:latin typeface="Canva Sans Bold"/>
                <a:ea typeface="Canva Sans Bold"/>
                <a:cs typeface="Canva Sans Bold"/>
                <a:sym typeface="Canva Sans Bold"/>
              </a:rPr>
              <a:t>ng &amp; Efficiency</a:t>
            </a:r>
          </a:p>
          <a:p>
            <a:pPr algn="l">
              <a:lnSpc>
                <a:spcPts val="3218"/>
              </a:lnSpc>
            </a:pPr>
          </a:p>
        </p:txBody>
      </p:sp>
      <p:sp>
        <p:nvSpPr>
          <p:cNvPr name="TextBox 11" id="11"/>
          <p:cNvSpPr txBox="true"/>
          <p:nvPr/>
        </p:nvSpPr>
        <p:spPr>
          <a:xfrm rot="0">
            <a:off x="11308752" y="2242291"/>
            <a:ext cx="5235770" cy="802672"/>
          </a:xfrm>
          <a:prstGeom prst="rect">
            <a:avLst/>
          </a:prstGeom>
        </p:spPr>
        <p:txBody>
          <a:bodyPr anchor="t" rtlCol="false" tIns="0" lIns="0" bIns="0" rIns="0">
            <a:spAutoFit/>
          </a:bodyPr>
          <a:lstStyle/>
          <a:p>
            <a:pPr algn="l">
              <a:lnSpc>
                <a:spcPts val="3218"/>
              </a:lnSpc>
            </a:pPr>
            <a:r>
              <a:rPr lang="en-US" sz="2299" b="true">
                <a:solidFill>
                  <a:srgbClr val="000000"/>
                </a:solidFill>
                <a:latin typeface="Canva Sans Bold"/>
                <a:ea typeface="Canva Sans Bold"/>
                <a:cs typeface="Canva Sans Bold"/>
                <a:sym typeface="Canva Sans Bold"/>
              </a:rPr>
              <a:t>Customer Tolerance &amp; R</a:t>
            </a:r>
            <a:r>
              <a:rPr lang="en-US" sz="2299" b="true">
                <a:solidFill>
                  <a:srgbClr val="000000"/>
                </a:solidFill>
                <a:latin typeface="Canva Sans Bold"/>
                <a:ea typeface="Canva Sans Bold"/>
                <a:cs typeface="Canva Sans Bold"/>
                <a:sym typeface="Canva Sans Bold"/>
              </a:rPr>
              <a:t>isk</a:t>
            </a:r>
          </a:p>
          <a:p>
            <a:pPr algn="l">
              <a:lnSpc>
                <a:spcPts val="3218"/>
              </a:lnSpc>
            </a:pPr>
          </a:p>
        </p:txBody>
      </p:sp>
      <p:sp>
        <p:nvSpPr>
          <p:cNvPr name="TextBox 12" id="12"/>
          <p:cNvSpPr txBox="true"/>
          <p:nvPr/>
        </p:nvSpPr>
        <p:spPr>
          <a:xfrm rot="0">
            <a:off x="11604430" y="4445951"/>
            <a:ext cx="5235770" cy="395948"/>
          </a:xfrm>
          <a:prstGeom prst="rect">
            <a:avLst/>
          </a:prstGeom>
        </p:spPr>
        <p:txBody>
          <a:bodyPr anchor="t" rtlCol="false" tIns="0" lIns="0" bIns="0" rIns="0">
            <a:spAutoFit/>
          </a:bodyPr>
          <a:lstStyle/>
          <a:p>
            <a:pPr algn="l">
              <a:lnSpc>
                <a:spcPts val="3218"/>
              </a:lnSpc>
            </a:pPr>
            <a:r>
              <a:rPr lang="en-US" sz="2299" b="true">
                <a:solidFill>
                  <a:srgbClr val="000000"/>
                </a:solidFill>
                <a:latin typeface="Canva Sans Bold"/>
                <a:ea typeface="Canva Sans Bold"/>
                <a:cs typeface="Canva Sans Bold"/>
                <a:sym typeface="Canva Sans Bold"/>
              </a:rPr>
              <a:t>Low Ra</a:t>
            </a:r>
            <a:r>
              <a:rPr lang="en-US" sz="2299" b="true">
                <a:solidFill>
                  <a:srgbClr val="000000"/>
                </a:solidFill>
                <a:latin typeface="Canva Sans Bold"/>
                <a:ea typeface="Canva Sans Bold"/>
                <a:cs typeface="Canva Sans Bold"/>
                <a:sym typeface="Canva Sans Bold"/>
              </a:rPr>
              <a:t>ilcard Use</a:t>
            </a:r>
          </a:p>
        </p:txBody>
      </p:sp>
      <p:sp>
        <p:nvSpPr>
          <p:cNvPr name="TextBox 13" id="13"/>
          <p:cNvSpPr txBox="true"/>
          <p:nvPr/>
        </p:nvSpPr>
        <p:spPr>
          <a:xfrm rot="0">
            <a:off x="11278579" y="6632640"/>
            <a:ext cx="5235770" cy="395948"/>
          </a:xfrm>
          <a:prstGeom prst="rect">
            <a:avLst/>
          </a:prstGeom>
        </p:spPr>
        <p:txBody>
          <a:bodyPr anchor="t" rtlCol="false" tIns="0" lIns="0" bIns="0" rIns="0">
            <a:spAutoFit/>
          </a:bodyPr>
          <a:lstStyle/>
          <a:p>
            <a:pPr algn="l">
              <a:lnSpc>
                <a:spcPts val="3218"/>
              </a:lnSpc>
            </a:pPr>
            <a:r>
              <a:rPr lang="en-US" sz="2299" b="true">
                <a:solidFill>
                  <a:srgbClr val="000000"/>
                </a:solidFill>
                <a:latin typeface="Canva Sans Bold"/>
                <a:ea typeface="Canva Sans Bold"/>
                <a:cs typeface="Canva Sans Bold"/>
                <a:sym typeface="Canva Sans Bold"/>
              </a:rPr>
              <a:t>Service Failures:</a:t>
            </a:r>
          </a:p>
        </p:txBody>
      </p:sp>
      <p:sp>
        <p:nvSpPr>
          <p:cNvPr name="TextBox 14" id="14"/>
          <p:cNvSpPr txBox="true"/>
          <p:nvPr/>
        </p:nvSpPr>
        <p:spPr>
          <a:xfrm rot="0">
            <a:off x="8561527" y="8575452"/>
            <a:ext cx="5235770" cy="802672"/>
          </a:xfrm>
          <a:prstGeom prst="rect">
            <a:avLst/>
          </a:prstGeom>
        </p:spPr>
        <p:txBody>
          <a:bodyPr anchor="t" rtlCol="false" tIns="0" lIns="0" bIns="0" rIns="0">
            <a:spAutoFit/>
          </a:bodyPr>
          <a:lstStyle/>
          <a:p>
            <a:pPr algn="l">
              <a:lnSpc>
                <a:spcPts val="3218"/>
              </a:lnSpc>
            </a:pPr>
            <a:r>
              <a:rPr lang="en-US" sz="2299" b="true">
                <a:solidFill>
                  <a:srgbClr val="000000"/>
                </a:solidFill>
                <a:latin typeface="Canva Sans Bold"/>
                <a:ea typeface="Canva Sans Bold"/>
                <a:cs typeface="Canva Sans Bold"/>
                <a:sym typeface="Canva Sans Bold"/>
              </a:rPr>
              <a:t>Infras</a:t>
            </a:r>
            <a:r>
              <a:rPr lang="en-US" sz="2299" b="true">
                <a:solidFill>
                  <a:srgbClr val="000000"/>
                </a:solidFill>
                <a:latin typeface="Canva Sans Bold"/>
                <a:ea typeface="Canva Sans Bold"/>
                <a:cs typeface="Canva Sans Bold"/>
                <a:sym typeface="Canva Sans Bold"/>
              </a:rPr>
              <a:t>tructure Focus</a:t>
            </a:r>
          </a:p>
          <a:p>
            <a:pPr algn="l">
              <a:lnSpc>
                <a:spcPts val="3218"/>
              </a:lnSpc>
            </a:pPr>
          </a:p>
        </p:txBody>
      </p:sp>
      <p:sp>
        <p:nvSpPr>
          <p:cNvPr name="TextBox 15" id="15"/>
          <p:cNvSpPr txBox="true"/>
          <p:nvPr/>
        </p:nvSpPr>
        <p:spPr>
          <a:xfrm rot="0">
            <a:off x="8386067" y="777393"/>
            <a:ext cx="5235770" cy="1020406"/>
          </a:xfrm>
          <a:prstGeom prst="rect">
            <a:avLst/>
          </a:prstGeom>
        </p:spPr>
        <p:txBody>
          <a:bodyPr anchor="t" rtlCol="false" tIns="0" lIns="0" bIns="0" rIns="0">
            <a:spAutoFit/>
          </a:bodyPr>
          <a:lstStyle/>
          <a:p>
            <a:pPr algn="l">
              <a:lnSpc>
                <a:spcPts val="2759"/>
              </a:lnSpc>
            </a:pPr>
            <a:r>
              <a:rPr lang="en-US" sz="1970">
                <a:solidFill>
                  <a:srgbClr val="000000"/>
                </a:solidFill>
                <a:latin typeface="Canva Sans"/>
                <a:ea typeface="Canva Sans"/>
                <a:cs typeface="Canva Sans"/>
                <a:sym typeface="Canva Sans"/>
              </a:rPr>
              <a:t>Wednesday is the busiest sales day </a:t>
            </a:r>
            <a:r>
              <a:rPr lang="en-US" sz="1970">
                <a:solidFill>
                  <a:srgbClr val="000000"/>
                </a:solidFill>
                <a:latin typeface="Canva Sans"/>
                <a:ea typeface="Canva Sans"/>
                <a:cs typeface="Canva Sans"/>
                <a:sym typeface="Canva Sans"/>
              </a:rPr>
              <a:t>, yet February had the highest unused journeys (32.2).</a:t>
            </a:r>
          </a:p>
        </p:txBody>
      </p:sp>
      <p:sp>
        <p:nvSpPr>
          <p:cNvPr name="TextBox 16" id="16"/>
          <p:cNvSpPr txBox="true"/>
          <p:nvPr/>
        </p:nvSpPr>
        <p:spPr>
          <a:xfrm rot="0">
            <a:off x="11308752" y="2664338"/>
            <a:ext cx="5235770" cy="1020406"/>
          </a:xfrm>
          <a:prstGeom prst="rect">
            <a:avLst/>
          </a:prstGeom>
        </p:spPr>
        <p:txBody>
          <a:bodyPr anchor="t" rtlCol="false" tIns="0" lIns="0" bIns="0" rIns="0">
            <a:spAutoFit/>
          </a:bodyPr>
          <a:lstStyle/>
          <a:p>
            <a:pPr algn="l">
              <a:lnSpc>
                <a:spcPts val="2759"/>
              </a:lnSpc>
            </a:pPr>
            <a:r>
              <a:rPr lang="en-US" sz="1970">
                <a:solidFill>
                  <a:srgbClr val="000000"/>
                </a:solidFill>
                <a:latin typeface="Canva Sans"/>
                <a:ea typeface="Canva Sans"/>
                <a:cs typeface="Canva Sans"/>
                <a:sym typeface="Canva Sans"/>
              </a:rPr>
              <a:t>The refund request</a:t>
            </a:r>
            <a:r>
              <a:rPr lang="en-US" sz="1970">
                <a:solidFill>
                  <a:srgbClr val="000000"/>
                </a:solidFill>
                <a:latin typeface="Canva Sans"/>
                <a:ea typeface="Canva Sans"/>
                <a:cs typeface="Canva Sans"/>
                <a:sym typeface="Canva Sans"/>
              </a:rPr>
              <a:t> rate is extremely low (13% of eligible journeys), indicating high customer tolerance for minor disruptions.</a:t>
            </a:r>
          </a:p>
        </p:txBody>
      </p:sp>
      <p:sp>
        <p:nvSpPr>
          <p:cNvPr name="TextBox 17" id="17"/>
          <p:cNvSpPr txBox="true"/>
          <p:nvPr/>
        </p:nvSpPr>
        <p:spPr>
          <a:xfrm rot="0">
            <a:off x="11604430" y="4867998"/>
            <a:ext cx="5235770" cy="1020495"/>
          </a:xfrm>
          <a:prstGeom prst="rect">
            <a:avLst/>
          </a:prstGeom>
        </p:spPr>
        <p:txBody>
          <a:bodyPr anchor="t" rtlCol="false" tIns="0" lIns="0" bIns="0" rIns="0">
            <a:spAutoFit/>
          </a:bodyPr>
          <a:lstStyle/>
          <a:p>
            <a:pPr algn="l">
              <a:lnSpc>
                <a:spcPts val="2759"/>
              </a:lnSpc>
            </a:pPr>
            <a:r>
              <a:rPr lang="en-US" sz="1970">
                <a:solidFill>
                  <a:srgbClr val="000000"/>
                </a:solidFill>
                <a:latin typeface="Canva Sans"/>
                <a:ea typeface="Canva Sans"/>
                <a:cs typeface="Canva Sans"/>
                <a:sym typeface="Canva Sans"/>
              </a:rPr>
              <a:t>Customers pay nearly double what they could,</a:t>
            </a:r>
            <a:r>
              <a:rPr lang="en-US" sz="1970">
                <a:solidFill>
                  <a:srgbClr val="000000"/>
                </a:solidFill>
                <a:latin typeface="Canva Sans"/>
                <a:ea typeface="Canva Sans"/>
                <a:cs typeface="Canva Sans"/>
                <a:sym typeface="Canva Sans"/>
              </a:rPr>
              <a:t> indicating missed opportunities for loyalty and guaranteed revenue.</a:t>
            </a:r>
          </a:p>
        </p:txBody>
      </p:sp>
      <p:sp>
        <p:nvSpPr>
          <p:cNvPr name="TextBox 18" id="18"/>
          <p:cNvSpPr txBox="true"/>
          <p:nvPr/>
        </p:nvSpPr>
        <p:spPr>
          <a:xfrm rot="0">
            <a:off x="11278579" y="7054687"/>
            <a:ext cx="5849373" cy="1020406"/>
          </a:xfrm>
          <a:prstGeom prst="rect">
            <a:avLst/>
          </a:prstGeom>
        </p:spPr>
        <p:txBody>
          <a:bodyPr anchor="t" rtlCol="false" tIns="0" lIns="0" bIns="0" rIns="0">
            <a:spAutoFit/>
          </a:bodyPr>
          <a:lstStyle/>
          <a:p>
            <a:pPr algn="l">
              <a:lnSpc>
                <a:spcPts val="2759"/>
              </a:lnSpc>
            </a:pPr>
            <a:r>
              <a:rPr lang="en-US" sz="1970">
                <a:solidFill>
                  <a:srgbClr val="000000"/>
                </a:solidFill>
                <a:latin typeface="Canva Sans"/>
                <a:ea typeface="Canva Sans"/>
                <a:cs typeface="Canva Sans"/>
                <a:sym typeface="Canva Sans"/>
              </a:rPr>
              <a:t>The London Euston station is the single biggest problem, causing over 64% of all arrival delays and nearly 50% of all departure</a:t>
            </a:r>
          </a:p>
        </p:txBody>
      </p:sp>
      <p:sp>
        <p:nvSpPr>
          <p:cNvPr name="TextBox 19" id="19"/>
          <p:cNvSpPr txBox="true"/>
          <p:nvPr/>
        </p:nvSpPr>
        <p:spPr>
          <a:xfrm rot="0">
            <a:off x="8561527" y="8997499"/>
            <a:ext cx="5235770" cy="1020495"/>
          </a:xfrm>
          <a:prstGeom prst="rect">
            <a:avLst/>
          </a:prstGeom>
        </p:spPr>
        <p:txBody>
          <a:bodyPr anchor="t" rtlCol="false" tIns="0" lIns="0" bIns="0" rIns="0">
            <a:spAutoFit/>
          </a:bodyPr>
          <a:lstStyle/>
          <a:p>
            <a:pPr algn="l">
              <a:lnSpc>
                <a:spcPts val="2759"/>
              </a:lnSpc>
            </a:pPr>
            <a:r>
              <a:rPr lang="en-US" sz="1970">
                <a:solidFill>
                  <a:srgbClr val="000000"/>
                </a:solidFill>
                <a:latin typeface="Canva Sans"/>
                <a:ea typeface="Canva Sans"/>
                <a:cs typeface="Canva Sans"/>
                <a:sym typeface="Canva Sans"/>
              </a:rPr>
              <a:t>Standard Class dominates</a:t>
            </a:r>
            <a:r>
              <a:rPr lang="en-US" sz="1970">
                <a:solidFill>
                  <a:srgbClr val="000000"/>
                </a:solidFill>
                <a:latin typeface="Canva Sans"/>
                <a:ea typeface="Canva Sans"/>
                <a:cs typeface="Canva Sans"/>
                <a:sym typeface="Canva Sans"/>
              </a:rPr>
              <a:t> revenue 79.86% of total, and 62% of tickets are sold online.</a:t>
            </a:r>
          </a:p>
          <a:p>
            <a:pPr algn="l">
              <a:lnSpc>
                <a:spcPts val="2759"/>
              </a:lnSpc>
            </a:pPr>
          </a:p>
        </p:txBody>
      </p:sp>
      <p:grpSp>
        <p:nvGrpSpPr>
          <p:cNvPr name="Group 20" id="20"/>
          <p:cNvGrpSpPr/>
          <p:nvPr/>
        </p:nvGrpSpPr>
        <p:grpSpPr>
          <a:xfrm rot="0">
            <a:off x="17007359" y="533978"/>
            <a:ext cx="704983" cy="704983"/>
            <a:chOff x="0" y="0"/>
            <a:chExt cx="812800" cy="812800"/>
          </a:xfrm>
        </p:grpSpPr>
        <p:sp>
          <p:nvSpPr>
            <p:cNvPr name="Freeform 21" id="21"/>
            <p:cNvSpPr/>
            <p:nvPr/>
          </p:nvSpPr>
          <p:spPr>
            <a:xfrm flipH="false" flipV="false" rot="0">
              <a:off x="0" y="0"/>
              <a:ext cx="812800" cy="812800"/>
            </a:xfrm>
            <a:custGeom>
              <a:avLst/>
              <a:gdLst/>
              <a:ahLst/>
              <a:cxnLst/>
              <a:rect r="r" b="b" t="t" l="l"/>
              <a:pathLst>
                <a:path h="812800" w="812800">
                  <a:moveTo>
                    <a:pt x="406400" y="0"/>
                  </a:moveTo>
                  <a:lnTo>
                    <a:pt x="812800" y="406400"/>
                  </a:lnTo>
                  <a:lnTo>
                    <a:pt x="406400" y="812800"/>
                  </a:lnTo>
                  <a:lnTo>
                    <a:pt x="0" y="406400"/>
                  </a:lnTo>
                  <a:lnTo>
                    <a:pt x="406400" y="0"/>
                  </a:lnTo>
                  <a:close/>
                </a:path>
              </a:pathLst>
            </a:custGeom>
            <a:solidFill>
              <a:srgbClr val="000000"/>
            </a:solidFill>
          </p:spPr>
        </p:sp>
        <p:sp>
          <p:nvSpPr>
            <p:cNvPr name="TextBox 22" id="22"/>
            <p:cNvSpPr txBox="true"/>
            <p:nvPr/>
          </p:nvSpPr>
          <p:spPr>
            <a:xfrm>
              <a:off x="139700" y="101600"/>
              <a:ext cx="533400" cy="571500"/>
            </a:xfrm>
            <a:prstGeom prst="rect">
              <a:avLst/>
            </a:prstGeom>
          </p:spPr>
          <p:txBody>
            <a:bodyPr anchor="ctr" rtlCol="false" tIns="50800" lIns="50800" bIns="50800" rIns="50800"/>
            <a:lstStyle/>
            <a:p>
              <a:pPr algn="ctr">
                <a:lnSpc>
                  <a:spcPts val="2659"/>
                </a:lnSpc>
              </a:pPr>
              <a:r>
                <a:rPr lang="en-US" sz="1899">
                  <a:solidFill>
                    <a:srgbClr val="FFFFFF"/>
                  </a:solidFill>
                  <a:latin typeface="Canva Sans"/>
                  <a:ea typeface="Canva Sans"/>
                  <a:cs typeface="Canva Sans"/>
                  <a:sym typeface="Canva Sans"/>
                </a:rPr>
                <a:t>11</a:t>
              </a:r>
            </a:p>
          </p:txBody>
        </p:sp>
      </p:grpSp>
    </p:spTree>
  </p:cSld>
  <p:clrMapOvr>
    <a:masterClrMapping/>
  </p:clrMapOvr>
  <p:transition spd="fast">
    <p:fade/>
  </p:transition>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5156062" y="2903447"/>
            <a:ext cx="3381341" cy="3690413"/>
          </a:xfrm>
          <a:custGeom>
            <a:avLst/>
            <a:gdLst/>
            <a:ahLst/>
            <a:cxnLst/>
            <a:rect r="r" b="b" t="t" l="l"/>
            <a:pathLst>
              <a:path h="3690413" w="3381341">
                <a:moveTo>
                  <a:pt x="3381341" y="0"/>
                </a:moveTo>
                <a:lnTo>
                  <a:pt x="0" y="0"/>
                </a:lnTo>
                <a:lnTo>
                  <a:pt x="0" y="3690413"/>
                </a:lnTo>
                <a:lnTo>
                  <a:pt x="3381341" y="3690413"/>
                </a:lnTo>
                <a:lnTo>
                  <a:pt x="3381341"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true" rot="-5400000">
            <a:off x="4838736" y="2517297"/>
            <a:ext cx="8802144" cy="4247035"/>
          </a:xfrm>
          <a:custGeom>
            <a:avLst/>
            <a:gdLst/>
            <a:ahLst/>
            <a:cxnLst/>
            <a:rect r="r" b="b" t="t" l="l"/>
            <a:pathLst>
              <a:path h="4247035" w="8802144">
                <a:moveTo>
                  <a:pt x="0" y="4247034"/>
                </a:moveTo>
                <a:lnTo>
                  <a:pt x="8802144" y="4247034"/>
                </a:lnTo>
                <a:lnTo>
                  <a:pt x="8802144" y="0"/>
                </a:lnTo>
                <a:lnTo>
                  <a:pt x="0" y="0"/>
                </a:lnTo>
                <a:lnTo>
                  <a:pt x="0" y="4247034"/>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AutoShape 4" id="4"/>
          <p:cNvSpPr/>
          <p:nvPr/>
        </p:nvSpPr>
        <p:spPr>
          <a:xfrm>
            <a:off x="9239808" y="900134"/>
            <a:ext cx="1628217" cy="0"/>
          </a:xfrm>
          <a:prstGeom prst="line">
            <a:avLst/>
          </a:prstGeom>
          <a:ln cap="flat" w="38100">
            <a:solidFill>
              <a:srgbClr val="CADBE8"/>
            </a:solidFill>
            <a:prstDash val="solid"/>
            <a:headEnd type="none" len="sm" w="sm"/>
            <a:tailEnd type="none" len="sm" w="sm"/>
          </a:ln>
        </p:spPr>
      </p:sp>
      <p:sp>
        <p:nvSpPr>
          <p:cNvPr name="AutoShape 5" id="5"/>
          <p:cNvSpPr/>
          <p:nvPr/>
        </p:nvSpPr>
        <p:spPr>
          <a:xfrm flipV="true">
            <a:off x="9239808" y="8391051"/>
            <a:ext cx="1628217" cy="0"/>
          </a:xfrm>
          <a:prstGeom prst="line">
            <a:avLst/>
          </a:prstGeom>
          <a:ln cap="flat" w="38100">
            <a:solidFill>
              <a:srgbClr val="CADBE8"/>
            </a:solidFill>
            <a:prstDash val="solid"/>
            <a:headEnd type="none" len="sm" w="sm"/>
            <a:tailEnd type="none" len="sm" w="sm"/>
          </a:ln>
        </p:spPr>
      </p:sp>
      <p:sp>
        <p:nvSpPr>
          <p:cNvPr name="AutoShape 6" id="6"/>
          <p:cNvSpPr/>
          <p:nvPr/>
        </p:nvSpPr>
        <p:spPr>
          <a:xfrm>
            <a:off x="11477625" y="3116265"/>
            <a:ext cx="838200" cy="0"/>
          </a:xfrm>
          <a:prstGeom prst="line">
            <a:avLst/>
          </a:prstGeom>
          <a:ln cap="flat" w="38100">
            <a:solidFill>
              <a:srgbClr val="CADBE8"/>
            </a:solidFill>
            <a:prstDash val="solid"/>
            <a:headEnd type="none" len="sm" w="sm"/>
            <a:tailEnd type="none" len="sm" w="sm"/>
          </a:ln>
        </p:spPr>
      </p:sp>
      <p:sp>
        <p:nvSpPr>
          <p:cNvPr name="AutoShape 7" id="7"/>
          <p:cNvSpPr/>
          <p:nvPr/>
        </p:nvSpPr>
        <p:spPr>
          <a:xfrm>
            <a:off x="11477625" y="6171726"/>
            <a:ext cx="838200" cy="0"/>
          </a:xfrm>
          <a:prstGeom prst="line">
            <a:avLst/>
          </a:prstGeom>
          <a:ln cap="flat" w="38100">
            <a:solidFill>
              <a:srgbClr val="CADBE8"/>
            </a:solidFill>
            <a:prstDash val="solid"/>
            <a:headEnd type="none" len="sm" w="sm"/>
            <a:tailEnd type="none" len="sm" w="sm"/>
          </a:ln>
        </p:spPr>
      </p:sp>
      <p:sp>
        <p:nvSpPr>
          <p:cNvPr name="Freeform 8" id="8"/>
          <p:cNvSpPr/>
          <p:nvPr/>
        </p:nvSpPr>
        <p:spPr>
          <a:xfrm flipH="false" flipV="false" rot="0">
            <a:off x="8327161" y="8091807"/>
            <a:ext cx="400871" cy="506630"/>
          </a:xfrm>
          <a:custGeom>
            <a:avLst/>
            <a:gdLst/>
            <a:ahLst/>
            <a:cxnLst/>
            <a:rect r="r" b="b" t="t" l="l"/>
            <a:pathLst>
              <a:path h="506630" w="400871">
                <a:moveTo>
                  <a:pt x="0" y="0"/>
                </a:moveTo>
                <a:lnTo>
                  <a:pt x="400871" y="0"/>
                </a:lnTo>
                <a:lnTo>
                  <a:pt x="400871" y="506629"/>
                </a:lnTo>
                <a:lnTo>
                  <a:pt x="0" y="50662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5400000">
            <a:off x="3467664" y="6219292"/>
            <a:ext cx="3186295" cy="2674571"/>
          </a:xfrm>
          <a:custGeom>
            <a:avLst/>
            <a:gdLst/>
            <a:ahLst/>
            <a:cxnLst/>
            <a:rect r="r" b="b" t="t" l="l"/>
            <a:pathLst>
              <a:path h="2674571" w="3186295">
                <a:moveTo>
                  <a:pt x="0" y="0"/>
                </a:moveTo>
                <a:lnTo>
                  <a:pt x="3186295" y="0"/>
                </a:lnTo>
                <a:lnTo>
                  <a:pt x="3186295" y="2674572"/>
                </a:lnTo>
                <a:lnTo>
                  <a:pt x="0" y="2674572"/>
                </a:lnTo>
                <a:lnTo>
                  <a:pt x="0" y="0"/>
                </a:lnTo>
                <a:close/>
              </a:path>
            </a:pathLst>
          </a:custGeom>
          <a:blipFill>
            <a:blip r:embed="rId8">
              <a:extLst>
                <a:ext uri="{96DAC541-7B7A-43D3-8B79-37D633B846F1}">
                  <asvg:svgBlip xmlns:asvg="http://schemas.microsoft.com/office/drawing/2016/SVG/main" r:embed="rId9"/>
                </a:ext>
              </a:extLst>
            </a:blip>
            <a:stretch>
              <a:fillRect l="0" t="-58793" r="-176250" b="0"/>
            </a:stretch>
          </a:blipFill>
        </p:spPr>
      </p:sp>
      <p:sp>
        <p:nvSpPr>
          <p:cNvPr name="TextBox 10" id="10"/>
          <p:cNvSpPr txBox="true"/>
          <p:nvPr/>
        </p:nvSpPr>
        <p:spPr>
          <a:xfrm rot="0">
            <a:off x="369608" y="8462607"/>
            <a:ext cx="3043534" cy="356235"/>
          </a:xfrm>
          <a:prstGeom prst="rect">
            <a:avLst/>
          </a:prstGeom>
        </p:spPr>
        <p:txBody>
          <a:bodyPr anchor="t" rtlCol="false" tIns="0" lIns="0" bIns="0" rIns="0">
            <a:spAutoFit/>
          </a:bodyPr>
          <a:lstStyle/>
          <a:p>
            <a:pPr algn="l">
              <a:lnSpc>
                <a:spcPts val="2940"/>
              </a:lnSpc>
            </a:pPr>
            <a:r>
              <a:rPr lang="en-US" sz="2100" b="true">
                <a:solidFill>
                  <a:srgbClr val="000000"/>
                </a:solidFill>
                <a:latin typeface="Canva Sans Bold"/>
                <a:ea typeface="Canva Sans Bold"/>
                <a:cs typeface="Canva Sans Bold"/>
                <a:sym typeface="Canva Sans Bold"/>
              </a:rPr>
              <a:t>Bo</a:t>
            </a:r>
            <a:r>
              <a:rPr lang="en-US" sz="2100" b="true">
                <a:solidFill>
                  <a:srgbClr val="000000"/>
                </a:solidFill>
                <a:latin typeface="Canva Sans Bold"/>
                <a:ea typeface="Canva Sans Bold"/>
                <a:cs typeface="Canva Sans Bold"/>
                <a:sym typeface="Canva Sans Bold"/>
              </a:rPr>
              <a:t>ost &amp; Digitize</a:t>
            </a:r>
          </a:p>
        </p:txBody>
      </p:sp>
      <p:sp>
        <p:nvSpPr>
          <p:cNvPr name="AutoShape 11" id="11"/>
          <p:cNvSpPr/>
          <p:nvPr/>
        </p:nvSpPr>
        <p:spPr>
          <a:xfrm>
            <a:off x="3214813" y="8648177"/>
            <a:ext cx="862853" cy="0"/>
          </a:xfrm>
          <a:prstGeom prst="line">
            <a:avLst/>
          </a:prstGeom>
          <a:ln cap="flat" w="38100">
            <a:solidFill>
              <a:srgbClr val="CADBE8"/>
            </a:solidFill>
            <a:prstDash val="solid"/>
            <a:headEnd type="none" len="sm" w="sm"/>
            <a:tailEnd type="none" len="sm" w="sm"/>
          </a:ln>
        </p:spPr>
      </p:sp>
      <p:sp>
        <p:nvSpPr>
          <p:cNvPr name="Freeform 12" id="12"/>
          <p:cNvSpPr/>
          <p:nvPr/>
        </p:nvSpPr>
        <p:spPr>
          <a:xfrm flipH="false" flipV="false" rot="0">
            <a:off x="8144691" y="545804"/>
            <a:ext cx="689610" cy="689610"/>
          </a:xfrm>
          <a:custGeom>
            <a:avLst/>
            <a:gdLst/>
            <a:ahLst/>
            <a:cxnLst/>
            <a:rect r="r" b="b" t="t" l="l"/>
            <a:pathLst>
              <a:path h="689610" w="689610">
                <a:moveTo>
                  <a:pt x="0" y="0"/>
                </a:moveTo>
                <a:lnTo>
                  <a:pt x="689610" y="0"/>
                </a:lnTo>
                <a:lnTo>
                  <a:pt x="689610" y="689610"/>
                </a:lnTo>
                <a:lnTo>
                  <a:pt x="0" y="68961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3" id="13"/>
          <p:cNvSpPr/>
          <p:nvPr/>
        </p:nvSpPr>
        <p:spPr>
          <a:xfrm flipH="false" flipV="false" rot="0">
            <a:off x="10273269" y="2710864"/>
            <a:ext cx="822022" cy="772701"/>
          </a:xfrm>
          <a:custGeom>
            <a:avLst/>
            <a:gdLst/>
            <a:ahLst/>
            <a:cxnLst/>
            <a:rect r="r" b="b" t="t" l="l"/>
            <a:pathLst>
              <a:path h="772701" w="822022">
                <a:moveTo>
                  <a:pt x="0" y="0"/>
                </a:moveTo>
                <a:lnTo>
                  <a:pt x="822022" y="0"/>
                </a:lnTo>
                <a:lnTo>
                  <a:pt x="822022" y="772701"/>
                </a:lnTo>
                <a:lnTo>
                  <a:pt x="0" y="772701"/>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4" id="14"/>
          <p:cNvSpPr/>
          <p:nvPr/>
        </p:nvSpPr>
        <p:spPr>
          <a:xfrm flipH="false" flipV="false" rot="0">
            <a:off x="10320681" y="5697151"/>
            <a:ext cx="746035" cy="838242"/>
          </a:xfrm>
          <a:custGeom>
            <a:avLst/>
            <a:gdLst/>
            <a:ahLst/>
            <a:cxnLst/>
            <a:rect r="r" b="b" t="t" l="l"/>
            <a:pathLst>
              <a:path h="838242" w="746035">
                <a:moveTo>
                  <a:pt x="0" y="0"/>
                </a:moveTo>
                <a:lnTo>
                  <a:pt x="746035" y="0"/>
                </a:lnTo>
                <a:lnTo>
                  <a:pt x="746035" y="838241"/>
                </a:lnTo>
                <a:lnTo>
                  <a:pt x="0" y="838241"/>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5" id="15"/>
          <p:cNvSpPr/>
          <p:nvPr/>
        </p:nvSpPr>
        <p:spPr>
          <a:xfrm flipH="false" flipV="false" rot="0">
            <a:off x="4665812" y="8119521"/>
            <a:ext cx="637600" cy="683753"/>
          </a:xfrm>
          <a:custGeom>
            <a:avLst/>
            <a:gdLst/>
            <a:ahLst/>
            <a:cxnLst/>
            <a:rect r="r" b="b" t="t" l="l"/>
            <a:pathLst>
              <a:path h="683753" w="637600">
                <a:moveTo>
                  <a:pt x="0" y="0"/>
                </a:moveTo>
                <a:lnTo>
                  <a:pt x="637600" y="0"/>
                </a:lnTo>
                <a:lnTo>
                  <a:pt x="637600" y="683753"/>
                </a:lnTo>
                <a:lnTo>
                  <a:pt x="0" y="683753"/>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TextBox 16" id="16"/>
          <p:cNvSpPr txBox="true"/>
          <p:nvPr/>
        </p:nvSpPr>
        <p:spPr>
          <a:xfrm rot="0">
            <a:off x="610152" y="2334243"/>
            <a:ext cx="4712310" cy="1405509"/>
          </a:xfrm>
          <a:prstGeom prst="rect">
            <a:avLst/>
          </a:prstGeom>
        </p:spPr>
        <p:txBody>
          <a:bodyPr anchor="t" rtlCol="false" tIns="0" lIns="0" bIns="0" rIns="0">
            <a:spAutoFit/>
          </a:bodyPr>
          <a:lstStyle/>
          <a:p>
            <a:pPr algn="l">
              <a:lnSpc>
                <a:spcPts val="5567"/>
              </a:lnSpc>
            </a:pPr>
            <a:r>
              <a:rPr lang="en-US" sz="4800" b="true">
                <a:solidFill>
                  <a:srgbClr val="140574"/>
                </a:solidFill>
                <a:latin typeface="Open Sauce Bold"/>
                <a:ea typeface="Open Sauce Bold"/>
                <a:cs typeface="Open Sauce Bold"/>
                <a:sym typeface="Open Sauce Bold"/>
              </a:rPr>
              <a:t>Recommended</a:t>
            </a:r>
          </a:p>
          <a:p>
            <a:pPr algn="l">
              <a:lnSpc>
                <a:spcPts val="5567"/>
              </a:lnSpc>
            </a:pPr>
            <a:r>
              <a:rPr lang="en-US" sz="4800" b="true">
                <a:solidFill>
                  <a:srgbClr val="140574"/>
                </a:solidFill>
                <a:latin typeface="Open Sauce Bold"/>
                <a:ea typeface="Open Sauce Bold"/>
                <a:cs typeface="Open Sauce Bold"/>
                <a:sym typeface="Open Sauce Bold"/>
              </a:rPr>
              <a:t>Actions</a:t>
            </a:r>
          </a:p>
        </p:txBody>
      </p:sp>
      <p:sp>
        <p:nvSpPr>
          <p:cNvPr name="TextBox 17" id="17"/>
          <p:cNvSpPr txBox="true"/>
          <p:nvPr/>
        </p:nvSpPr>
        <p:spPr>
          <a:xfrm rot="0">
            <a:off x="11477625" y="481557"/>
            <a:ext cx="5486400" cy="727710"/>
          </a:xfrm>
          <a:prstGeom prst="rect">
            <a:avLst/>
          </a:prstGeom>
        </p:spPr>
        <p:txBody>
          <a:bodyPr anchor="t" rtlCol="false" tIns="0" lIns="0" bIns="0" rIns="0">
            <a:spAutoFit/>
          </a:bodyPr>
          <a:lstStyle/>
          <a:p>
            <a:pPr algn="l">
              <a:lnSpc>
                <a:spcPts val="2940"/>
              </a:lnSpc>
            </a:pPr>
            <a:r>
              <a:rPr lang="en-US" sz="2100" b="true">
                <a:solidFill>
                  <a:srgbClr val="000000"/>
                </a:solidFill>
                <a:latin typeface="Canva Sans Bold"/>
                <a:ea typeface="Canva Sans Bold"/>
                <a:cs typeface="Canva Sans Bold"/>
                <a:sym typeface="Canva Sans Bold"/>
              </a:rPr>
              <a:t>Optimize </a:t>
            </a:r>
            <a:r>
              <a:rPr lang="en-US" sz="2100" b="true">
                <a:solidFill>
                  <a:srgbClr val="000000"/>
                </a:solidFill>
                <a:latin typeface="Canva Sans Bold"/>
                <a:ea typeface="Canva Sans Bold"/>
                <a:cs typeface="Canva Sans Bold"/>
                <a:sym typeface="Canva Sans Bold"/>
              </a:rPr>
              <a:t>capacity planning</a:t>
            </a:r>
          </a:p>
          <a:p>
            <a:pPr algn="l">
              <a:lnSpc>
                <a:spcPts val="2940"/>
              </a:lnSpc>
            </a:pPr>
          </a:p>
        </p:txBody>
      </p:sp>
      <p:sp>
        <p:nvSpPr>
          <p:cNvPr name="TextBox 18" id="18"/>
          <p:cNvSpPr txBox="true"/>
          <p:nvPr/>
        </p:nvSpPr>
        <p:spPr>
          <a:xfrm rot="0">
            <a:off x="11477625" y="963103"/>
            <a:ext cx="5486400" cy="1240155"/>
          </a:xfrm>
          <a:prstGeom prst="rect">
            <a:avLst/>
          </a:prstGeom>
        </p:spPr>
        <p:txBody>
          <a:bodyPr anchor="t" rtlCol="false" tIns="0" lIns="0" bIns="0" rIns="0">
            <a:spAutoFit/>
          </a:bodyPr>
          <a:lstStyle/>
          <a:p>
            <a:pPr algn="l">
              <a:lnSpc>
                <a:spcPts val="2520"/>
              </a:lnSpc>
            </a:pPr>
            <a:r>
              <a:rPr lang="en-US" sz="1800">
                <a:solidFill>
                  <a:srgbClr val="000000"/>
                </a:solidFill>
                <a:latin typeface="Canva Sans"/>
                <a:ea typeface="Canva Sans"/>
                <a:cs typeface="Canva Sans"/>
                <a:sym typeface="Canva Sans"/>
              </a:rPr>
              <a:t>Investigate why bookings convert poorly to travel in February, and use Wednesday</a:t>
            </a:r>
            <a:r>
              <a:rPr lang="en-US" sz="1800">
                <a:solidFill>
                  <a:srgbClr val="000000"/>
                </a:solidFill>
                <a:latin typeface="Canva Sans"/>
                <a:ea typeface="Canva Sans"/>
                <a:cs typeface="Canva Sans"/>
                <a:sym typeface="Canva Sans"/>
              </a:rPr>
              <a:t> sales data to forecast peak service demand.</a:t>
            </a:r>
          </a:p>
          <a:p>
            <a:pPr algn="l">
              <a:lnSpc>
                <a:spcPts val="2520"/>
              </a:lnSpc>
            </a:pPr>
          </a:p>
        </p:txBody>
      </p:sp>
      <p:sp>
        <p:nvSpPr>
          <p:cNvPr name="TextBox 19" id="19"/>
          <p:cNvSpPr txBox="true"/>
          <p:nvPr/>
        </p:nvSpPr>
        <p:spPr>
          <a:xfrm rot="0">
            <a:off x="12925425" y="2550689"/>
            <a:ext cx="5486400" cy="727710"/>
          </a:xfrm>
          <a:prstGeom prst="rect">
            <a:avLst/>
          </a:prstGeom>
        </p:spPr>
        <p:txBody>
          <a:bodyPr anchor="t" rtlCol="false" tIns="0" lIns="0" bIns="0" rIns="0">
            <a:spAutoFit/>
          </a:bodyPr>
          <a:lstStyle/>
          <a:p>
            <a:pPr algn="l">
              <a:lnSpc>
                <a:spcPts val="2940"/>
              </a:lnSpc>
            </a:pPr>
            <a:r>
              <a:rPr lang="en-US" sz="2100" b="true">
                <a:solidFill>
                  <a:srgbClr val="000000"/>
                </a:solidFill>
                <a:latin typeface="Canva Sans Bold"/>
                <a:ea typeface="Canva Sans Bold"/>
                <a:cs typeface="Canva Sans Bold"/>
                <a:sym typeface="Canva Sans Bold"/>
              </a:rPr>
              <a:t>Proactive compens</a:t>
            </a:r>
            <a:r>
              <a:rPr lang="en-US" sz="2100" b="true">
                <a:solidFill>
                  <a:srgbClr val="000000"/>
                </a:solidFill>
                <a:latin typeface="Canva Sans Bold"/>
                <a:ea typeface="Canva Sans Bold"/>
                <a:cs typeface="Canva Sans Bold"/>
                <a:sym typeface="Canva Sans Bold"/>
              </a:rPr>
              <a:t>ation</a:t>
            </a:r>
          </a:p>
          <a:p>
            <a:pPr algn="l">
              <a:lnSpc>
                <a:spcPts val="2940"/>
              </a:lnSpc>
            </a:pPr>
          </a:p>
        </p:txBody>
      </p:sp>
      <p:sp>
        <p:nvSpPr>
          <p:cNvPr name="TextBox 20" id="20"/>
          <p:cNvSpPr txBox="true"/>
          <p:nvPr/>
        </p:nvSpPr>
        <p:spPr>
          <a:xfrm rot="0">
            <a:off x="12925425" y="3032235"/>
            <a:ext cx="5486400" cy="1240155"/>
          </a:xfrm>
          <a:prstGeom prst="rect">
            <a:avLst/>
          </a:prstGeom>
        </p:spPr>
        <p:txBody>
          <a:bodyPr anchor="t" rtlCol="false" tIns="0" lIns="0" bIns="0" rIns="0">
            <a:spAutoFit/>
          </a:bodyPr>
          <a:lstStyle/>
          <a:p>
            <a:pPr algn="l">
              <a:lnSpc>
                <a:spcPts val="2520"/>
              </a:lnSpc>
            </a:pPr>
            <a:r>
              <a:rPr lang="en-US" sz="1800">
                <a:solidFill>
                  <a:srgbClr val="000000"/>
                </a:solidFill>
                <a:latin typeface="Canva Sans"/>
                <a:ea typeface="Canva Sans"/>
                <a:cs typeface="Canva Sans"/>
                <a:sym typeface="Canva Sans"/>
              </a:rPr>
              <a:t>Implement an automated, small compensation system for minor delays to build trust</a:t>
            </a:r>
            <a:r>
              <a:rPr lang="en-US" sz="1800">
                <a:solidFill>
                  <a:srgbClr val="000000"/>
                </a:solidFill>
                <a:latin typeface="Canva Sans"/>
                <a:ea typeface="Canva Sans"/>
                <a:cs typeface="Canva Sans"/>
                <a:sym typeface="Canva Sans"/>
              </a:rPr>
              <a:t> and prevent a sudden drop in loyalty.</a:t>
            </a:r>
          </a:p>
          <a:p>
            <a:pPr algn="l">
              <a:lnSpc>
                <a:spcPts val="2520"/>
              </a:lnSpc>
            </a:pPr>
          </a:p>
        </p:txBody>
      </p:sp>
      <p:sp>
        <p:nvSpPr>
          <p:cNvPr name="TextBox 21" id="21"/>
          <p:cNvSpPr txBox="true"/>
          <p:nvPr/>
        </p:nvSpPr>
        <p:spPr>
          <a:xfrm rot="0">
            <a:off x="11477625" y="7825476"/>
            <a:ext cx="5486400" cy="356235"/>
          </a:xfrm>
          <a:prstGeom prst="rect">
            <a:avLst/>
          </a:prstGeom>
        </p:spPr>
        <p:txBody>
          <a:bodyPr anchor="t" rtlCol="false" tIns="0" lIns="0" bIns="0" rIns="0">
            <a:spAutoFit/>
          </a:bodyPr>
          <a:lstStyle/>
          <a:p>
            <a:pPr algn="l">
              <a:lnSpc>
                <a:spcPts val="2940"/>
              </a:lnSpc>
            </a:pPr>
            <a:r>
              <a:rPr lang="en-US" sz="2100" b="true">
                <a:solidFill>
                  <a:srgbClr val="000000"/>
                </a:solidFill>
                <a:latin typeface="Canva Sans Bold"/>
                <a:ea typeface="Canva Sans Bold"/>
                <a:cs typeface="Canva Sans Bold"/>
                <a:sym typeface="Canva Sans Bold"/>
              </a:rPr>
              <a:t>Strategic Ac</a:t>
            </a:r>
            <a:r>
              <a:rPr lang="en-US" sz="2100" b="true">
                <a:solidFill>
                  <a:srgbClr val="000000"/>
                </a:solidFill>
                <a:latin typeface="Canva Sans Bold"/>
                <a:ea typeface="Canva Sans Bold"/>
                <a:cs typeface="Canva Sans Bold"/>
                <a:sym typeface="Canva Sans Bold"/>
              </a:rPr>
              <a:t>tion</a:t>
            </a:r>
          </a:p>
        </p:txBody>
      </p:sp>
      <p:sp>
        <p:nvSpPr>
          <p:cNvPr name="TextBox 22" id="22"/>
          <p:cNvSpPr txBox="true"/>
          <p:nvPr/>
        </p:nvSpPr>
        <p:spPr>
          <a:xfrm rot="0">
            <a:off x="11477625" y="8307022"/>
            <a:ext cx="5486400" cy="925830"/>
          </a:xfrm>
          <a:prstGeom prst="rect">
            <a:avLst/>
          </a:prstGeom>
        </p:spPr>
        <p:txBody>
          <a:bodyPr anchor="t" rtlCol="false" tIns="0" lIns="0" bIns="0" rIns="0">
            <a:spAutoFit/>
          </a:bodyPr>
          <a:lstStyle/>
          <a:p>
            <a:pPr algn="l">
              <a:lnSpc>
                <a:spcPts val="2520"/>
              </a:lnSpc>
            </a:pPr>
            <a:r>
              <a:rPr lang="en-US" sz="1800">
                <a:solidFill>
                  <a:srgbClr val="000000"/>
                </a:solidFill>
                <a:latin typeface="Canva Sans"/>
                <a:ea typeface="Canva Sans"/>
                <a:cs typeface="Canva Sans"/>
                <a:sym typeface="Canva Sans"/>
              </a:rPr>
              <a:t>Fix Euston immediately</a:t>
            </a:r>
            <a:r>
              <a:rPr lang="en-US" sz="1800">
                <a:solidFill>
                  <a:srgbClr val="000000"/>
                </a:solidFill>
                <a:latin typeface="Canva Sans"/>
                <a:ea typeface="Canva Sans"/>
                <a:cs typeface="Canva Sans"/>
                <a:sym typeface="Canva Sans"/>
              </a:rPr>
              <a:t> to stabilize the 87% On-Time Performance.</a:t>
            </a:r>
          </a:p>
          <a:p>
            <a:pPr algn="l">
              <a:lnSpc>
                <a:spcPts val="2520"/>
              </a:lnSpc>
            </a:pPr>
          </a:p>
        </p:txBody>
      </p:sp>
      <p:sp>
        <p:nvSpPr>
          <p:cNvPr name="TextBox 23" id="23"/>
          <p:cNvSpPr txBox="true"/>
          <p:nvPr/>
        </p:nvSpPr>
        <p:spPr>
          <a:xfrm rot="0">
            <a:off x="12925425" y="5606151"/>
            <a:ext cx="5486400" cy="727710"/>
          </a:xfrm>
          <a:prstGeom prst="rect">
            <a:avLst/>
          </a:prstGeom>
        </p:spPr>
        <p:txBody>
          <a:bodyPr anchor="t" rtlCol="false" tIns="0" lIns="0" bIns="0" rIns="0">
            <a:spAutoFit/>
          </a:bodyPr>
          <a:lstStyle/>
          <a:p>
            <a:pPr algn="l">
              <a:lnSpc>
                <a:spcPts val="2940"/>
              </a:lnSpc>
            </a:pPr>
            <a:r>
              <a:rPr lang="en-US" sz="2100" b="true">
                <a:solidFill>
                  <a:srgbClr val="000000"/>
                </a:solidFill>
                <a:latin typeface="Canva Sans Bold"/>
                <a:ea typeface="Canva Sans Bold"/>
                <a:cs typeface="Canva Sans Bold"/>
                <a:sym typeface="Canva Sans Bold"/>
              </a:rPr>
              <a:t>Dr</a:t>
            </a:r>
            <a:r>
              <a:rPr lang="en-US" sz="2100" b="true">
                <a:solidFill>
                  <a:srgbClr val="000000"/>
                </a:solidFill>
                <a:latin typeface="Canva Sans Bold"/>
                <a:ea typeface="Canva Sans Bold"/>
                <a:cs typeface="Canva Sans Bold"/>
                <a:sym typeface="Canva Sans Bold"/>
              </a:rPr>
              <a:t>ive loyalty</a:t>
            </a:r>
          </a:p>
          <a:p>
            <a:pPr algn="l">
              <a:lnSpc>
                <a:spcPts val="2940"/>
              </a:lnSpc>
            </a:pPr>
          </a:p>
        </p:txBody>
      </p:sp>
      <p:sp>
        <p:nvSpPr>
          <p:cNvPr name="TextBox 24" id="24"/>
          <p:cNvSpPr txBox="true"/>
          <p:nvPr/>
        </p:nvSpPr>
        <p:spPr>
          <a:xfrm rot="0">
            <a:off x="12925425" y="6087697"/>
            <a:ext cx="5486400" cy="925830"/>
          </a:xfrm>
          <a:prstGeom prst="rect">
            <a:avLst/>
          </a:prstGeom>
        </p:spPr>
        <p:txBody>
          <a:bodyPr anchor="t" rtlCol="false" tIns="0" lIns="0" bIns="0" rIns="0">
            <a:spAutoFit/>
          </a:bodyPr>
          <a:lstStyle/>
          <a:p>
            <a:pPr algn="l">
              <a:lnSpc>
                <a:spcPts val="2520"/>
              </a:lnSpc>
            </a:pPr>
            <a:r>
              <a:rPr lang="en-US" sz="1800">
                <a:solidFill>
                  <a:srgbClr val="000000"/>
                </a:solidFill>
                <a:latin typeface="Canva Sans"/>
                <a:ea typeface="Canva Sans"/>
                <a:cs typeface="Canva Sans"/>
                <a:sym typeface="Canva Sans"/>
              </a:rPr>
              <a:t>Aggressively promote railcards and advance bo</a:t>
            </a:r>
            <a:r>
              <a:rPr lang="en-US" sz="1800">
                <a:solidFill>
                  <a:srgbClr val="000000"/>
                </a:solidFill>
                <a:latin typeface="Canva Sans"/>
                <a:ea typeface="Canva Sans"/>
                <a:cs typeface="Canva Sans"/>
                <a:sym typeface="Canva Sans"/>
              </a:rPr>
              <a:t>okings for predictable volume.</a:t>
            </a:r>
          </a:p>
          <a:p>
            <a:pPr algn="l">
              <a:lnSpc>
                <a:spcPts val="2520"/>
              </a:lnSpc>
            </a:pPr>
          </a:p>
        </p:txBody>
      </p:sp>
      <p:sp>
        <p:nvSpPr>
          <p:cNvPr name="TextBox 25" id="25"/>
          <p:cNvSpPr txBox="true"/>
          <p:nvPr/>
        </p:nvSpPr>
        <p:spPr>
          <a:xfrm rot="0">
            <a:off x="458884" y="9018270"/>
            <a:ext cx="5939214" cy="925749"/>
          </a:xfrm>
          <a:prstGeom prst="rect">
            <a:avLst/>
          </a:prstGeom>
        </p:spPr>
        <p:txBody>
          <a:bodyPr anchor="t" rtlCol="false" tIns="0" lIns="0" bIns="0" rIns="0">
            <a:spAutoFit/>
          </a:bodyPr>
          <a:lstStyle/>
          <a:p>
            <a:pPr algn="l">
              <a:lnSpc>
                <a:spcPts val="2520"/>
              </a:lnSpc>
            </a:pPr>
            <a:r>
              <a:rPr lang="en-US" sz="1800">
                <a:solidFill>
                  <a:srgbClr val="000000"/>
                </a:solidFill>
                <a:latin typeface="Canva Sans"/>
                <a:ea typeface="Canva Sans"/>
                <a:cs typeface="Canva Sans"/>
                <a:sym typeface="Canva Sans"/>
              </a:rPr>
              <a:t>Prioritize investment in Standard Class capacity</a:t>
            </a:r>
            <a:r>
              <a:rPr lang="en-US" sz="1800">
                <a:solidFill>
                  <a:srgbClr val="000000"/>
                </a:solidFill>
                <a:latin typeface="Canva Sans"/>
                <a:ea typeface="Canva Sans"/>
                <a:cs typeface="Canva Sans"/>
                <a:sym typeface="Canva Sans"/>
              </a:rPr>
              <a:t> and further digitization (mobile/app experience) over premium class expansion.</a:t>
            </a:r>
          </a:p>
        </p:txBody>
      </p:sp>
      <p:grpSp>
        <p:nvGrpSpPr>
          <p:cNvPr name="Group 26" id="26"/>
          <p:cNvGrpSpPr/>
          <p:nvPr/>
        </p:nvGrpSpPr>
        <p:grpSpPr>
          <a:xfrm rot="0">
            <a:off x="17007359" y="533978"/>
            <a:ext cx="704983" cy="704983"/>
            <a:chOff x="0" y="0"/>
            <a:chExt cx="812800" cy="812800"/>
          </a:xfrm>
        </p:grpSpPr>
        <p:sp>
          <p:nvSpPr>
            <p:cNvPr name="Freeform 27" id="27"/>
            <p:cNvSpPr/>
            <p:nvPr/>
          </p:nvSpPr>
          <p:spPr>
            <a:xfrm flipH="false" flipV="false" rot="0">
              <a:off x="0" y="0"/>
              <a:ext cx="812800" cy="812800"/>
            </a:xfrm>
            <a:custGeom>
              <a:avLst/>
              <a:gdLst/>
              <a:ahLst/>
              <a:cxnLst/>
              <a:rect r="r" b="b" t="t" l="l"/>
              <a:pathLst>
                <a:path h="812800" w="812800">
                  <a:moveTo>
                    <a:pt x="406400" y="0"/>
                  </a:moveTo>
                  <a:lnTo>
                    <a:pt x="812800" y="406400"/>
                  </a:lnTo>
                  <a:lnTo>
                    <a:pt x="406400" y="812800"/>
                  </a:lnTo>
                  <a:lnTo>
                    <a:pt x="0" y="406400"/>
                  </a:lnTo>
                  <a:lnTo>
                    <a:pt x="406400" y="0"/>
                  </a:lnTo>
                  <a:close/>
                </a:path>
              </a:pathLst>
            </a:custGeom>
            <a:solidFill>
              <a:srgbClr val="000000"/>
            </a:solidFill>
          </p:spPr>
        </p:sp>
        <p:sp>
          <p:nvSpPr>
            <p:cNvPr name="TextBox 28" id="28"/>
            <p:cNvSpPr txBox="true"/>
            <p:nvPr/>
          </p:nvSpPr>
          <p:spPr>
            <a:xfrm>
              <a:off x="139700" y="101600"/>
              <a:ext cx="533400" cy="571500"/>
            </a:xfrm>
            <a:prstGeom prst="rect">
              <a:avLst/>
            </a:prstGeom>
          </p:spPr>
          <p:txBody>
            <a:bodyPr anchor="ctr" rtlCol="false" tIns="50800" lIns="50800" bIns="50800" rIns="50800"/>
            <a:lstStyle/>
            <a:p>
              <a:pPr algn="ctr">
                <a:lnSpc>
                  <a:spcPts val="2659"/>
                </a:lnSpc>
              </a:pPr>
              <a:r>
                <a:rPr lang="en-US" sz="1899">
                  <a:solidFill>
                    <a:srgbClr val="FFFFFF"/>
                  </a:solidFill>
                  <a:latin typeface="Canva Sans"/>
                  <a:ea typeface="Canva Sans"/>
                  <a:cs typeface="Canva Sans"/>
                  <a:sym typeface="Canva Sans"/>
                </a:rPr>
                <a:t>12</a:t>
              </a:r>
            </a:p>
          </p:txBody>
        </p:sp>
      </p:grpSp>
    </p:spTree>
  </p:cSld>
  <p:clrMapOvr>
    <a:masterClrMapping/>
  </p:clrMapOvr>
  <p:transition spd="fast">
    <p:fade/>
  </p:transition>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5400000">
            <a:off x="-3565430" y="-1547976"/>
            <a:ext cx="9076464" cy="4364198"/>
          </a:xfrm>
          <a:custGeom>
            <a:avLst/>
            <a:gdLst/>
            <a:ahLst/>
            <a:cxnLst/>
            <a:rect r="r" b="b" t="t" l="l"/>
            <a:pathLst>
              <a:path h="4364198" w="9076464">
                <a:moveTo>
                  <a:pt x="9076464" y="0"/>
                </a:moveTo>
                <a:lnTo>
                  <a:pt x="0" y="0"/>
                </a:lnTo>
                <a:lnTo>
                  <a:pt x="0" y="4364198"/>
                </a:lnTo>
                <a:lnTo>
                  <a:pt x="9076464" y="4364198"/>
                </a:lnTo>
                <a:lnTo>
                  <a:pt x="9076464" y="0"/>
                </a:lnTo>
                <a:close/>
              </a:path>
            </a:pathLst>
          </a:custGeom>
          <a:blipFill>
            <a:blip r:embed="rId2">
              <a:extLst>
                <a:ext uri="{96DAC541-7B7A-43D3-8B79-37D633B846F1}">
                  <asvg:svgBlip xmlns:asvg="http://schemas.microsoft.com/office/drawing/2016/SVG/main" r:embed="rId3"/>
                </a:ext>
              </a:extLst>
            </a:blip>
            <a:stretch>
              <a:fillRect l="0" t="0" r="0" b="-107975"/>
            </a:stretch>
          </a:blipFill>
        </p:spPr>
      </p:sp>
      <p:sp>
        <p:nvSpPr>
          <p:cNvPr name="Freeform 3" id="3"/>
          <p:cNvSpPr/>
          <p:nvPr/>
        </p:nvSpPr>
        <p:spPr>
          <a:xfrm flipH="true" flipV="false" rot="-5400000">
            <a:off x="13432863" y="7499633"/>
            <a:ext cx="9076464" cy="4364198"/>
          </a:xfrm>
          <a:custGeom>
            <a:avLst/>
            <a:gdLst/>
            <a:ahLst/>
            <a:cxnLst/>
            <a:rect r="r" b="b" t="t" l="l"/>
            <a:pathLst>
              <a:path h="4364198" w="9076464">
                <a:moveTo>
                  <a:pt x="9076464" y="0"/>
                </a:moveTo>
                <a:lnTo>
                  <a:pt x="0" y="0"/>
                </a:lnTo>
                <a:lnTo>
                  <a:pt x="0" y="4364198"/>
                </a:lnTo>
                <a:lnTo>
                  <a:pt x="9076464" y="4364198"/>
                </a:lnTo>
                <a:lnTo>
                  <a:pt x="9076464" y="0"/>
                </a:lnTo>
                <a:close/>
              </a:path>
            </a:pathLst>
          </a:custGeom>
          <a:blipFill>
            <a:blip r:embed="rId2">
              <a:extLst>
                <a:ext uri="{96DAC541-7B7A-43D3-8B79-37D633B846F1}">
                  <asvg:svgBlip xmlns:asvg="http://schemas.microsoft.com/office/drawing/2016/SVG/main" r:embed="rId3"/>
                </a:ext>
              </a:extLst>
            </a:blip>
            <a:stretch>
              <a:fillRect l="0" t="0" r="0" b="-107975"/>
            </a:stretch>
          </a:blipFill>
        </p:spPr>
      </p:sp>
      <p:sp>
        <p:nvSpPr>
          <p:cNvPr name="Freeform 4" id="4"/>
          <p:cNvSpPr/>
          <p:nvPr/>
        </p:nvSpPr>
        <p:spPr>
          <a:xfrm flipH="true" flipV="false" rot="2886806">
            <a:off x="-810586" y="-3696633"/>
            <a:ext cx="6843487" cy="6843487"/>
          </a:xfrm>
          <a:custGeom>
            <a:avLst/>
            <a:gdLst/>
            <a:ahLst/>
            <a:cxnLst/>
            <a:rect r="r" b="b" t="t" l="l"/>
            <a:pathLst>
              <a:path h="6843487" w="6843487">
                <a:moveTo>
                  <a:pt x="6843486" y="0"/>
                </a:moveTo>
                <a:lnTo>
                  <a:pt x="0" y="0"/>
                </a:lnTo>
                <a:lnTo>
                  <a:pt x="0" y="6843486"/>
                </a:lnTo>
                <a:lnTo>
                  <a:pt x="6843486" y="6843486"/>
                </a:lnTo>
                <a:lnTo>
                  <a:pt x="6843486"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true" flipV="false" rot="-7908806">
            <a:off x="13017833" y="6582206"/>
            <a:ext cx="6843487" cy="6843487"/>
          </a:xfrm>
          <a:custGeom>
            <a:avLst/>
            <a:gdLst/>
            <a:ahLst/>
            <a:cxnLst/>
            <a:rect r="r" b="b" t="t" l="l"/>
            <a:pathLst>
              <a:path h="6843487" w="6843487">
                <a:moveTo>
                  <a:pt x="6843487" y="0"/>
                </a:moveTo>
                <a:lnTo>
                  <a:pt x="0" y="0"/>
                </a:lnTo>
                <a:lnTo>
                  <a:pt x="0" y="6843486"/>
                </a:lnTo>
                <a:lnTo>
                  <a:pt x="6843487" y="6843486"/>
                </a:lnTo>
                <a:lnTo>
                  <a:pt x="6843487"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3311639">
            <a:off x="-6173246" y="6661204"/>
            <a:ext cx="11601479" cy="11601479"/>
          </a:xfrm>
          <a:custGeom>
            <a:avLst/>
            <a:gdLst/>
            <a:ahLst/>
            <a:cxnLst/>
            <a:rect r="r" b="b" t="t" l="l"/>
            <a:pathLst>
              <a:path h="11601479" w="11601479">
                <a:moveTo>
                  <a:pt x="0" y="0"/>
                </a:moveTo>
                <a:lnTo>
                  <a:pt x="11601480" y="0"/>
                </a:lnTo>
                <a:lnTo>
                  <a:pt x="11601480" y="11601479"/>
                </a:lnTo>
                <a:lnTo>
                  <a:pt x="0" y="11601479"/>
                </a:lnTo>
                <a:lnTo>
                  <a:pt x="0" y="0"/>
                </a:lnTo>
                <a:close/>
              </a:path>
            </a:pathLst>
          </a:custGeom>
          <a:blipFill>
            <a:blip r:embed="rId8">
              <a:alphaModFix amt="89000"/>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7568222">
            <a:off x="13912776" y="-7131521"/>
            <a:ext cx="11601479" cy="11601479"/>
          </a:xfrm>
          <a:custGeom>
            <a:avLst/>
            <a:gdLst/>
            <a:ahLst/>
            <a:cxnLst/>
            <a:rect r="r" b="b" t="t" l="l"/>
            <a:pathLst>
              <a:path h="11601479" w="11601479">
                <a:moveTo>
                  <a:pt x="0" y="0"/>
                </a:moveTo>
                <a:lnTo>
                  <a:pt x="11601479" y="0"/>
                </a:lnTo>
                <a:lnTo>
                  <a:pt x="11601479" y="11601479"/>
                </a:lnTo>
                <a:lnTo>
                  <a:pt x="0" y="11601479"/>
                </a:lnTo>
                <a:lnTo>
                  <a:pt x="0" y="0"/>
                </a:lnTo>
                <a:close/>
              </a:path>
            </a:pathLst>
          </a:custGeom>
          <a:blipFill>
            <a:blip r:embed="rId8">
              <a:alphaModFix amt="89000"/>
              <a:extLst>
                <a:ext uri="{96DAC541-7B7A-43D3-8B79-37D633B846F1}">
                  <asvg:svgBlip xmlns:asvg="http://schemas.microsoft.com/office/drawing/2016/SVG/main" r:embed="rId9"/>
                </a:ext>
              </a:extLst>
            </a:blip>
            <a:stretch>
              <a:fillRect l="0" t="0" r="0" b="0"/>
            </a:stretch>
          </a:blipFill>
        </p:spPr>
      </p:sp>
      <p:sp>
        <p:nvSpPr>
          <p:cNvPr name="TextBox 8" id="8"/>
          <p:cNvSpPr txBox="true"/>
          <p:nvPr/>
        </p:nvSpPr>
        <p:spPr>
          <a:xfrm rot="0">
            <a:off x="4287454" y="3104304"/>
            <a:ext cx="9602229" cy="2181218"/>
          </a:xfrm>
          <a:prstGeom prst="rect">
            <a:avLst/>
          </a:prstGeom>
        </p:spPr>
        <p:txBody>
          <a:bodyPr anchor="t" rtlCol="false" tIns="0" lIns="0" bIns="0" rIns="0">
            <a:spAutoFit/>
          </a:bodyPr>
          <a:lstStyle/>
          <a:p>
            <a:pPr algn="ctr">
              <a:lnSpc>
                <a:spcPts val="17878"/>
              </a:lnSpc>
            </a:pPr>
            <a:r>
              <a:rPr lang="en-US" sz="12770">
                <a:solidFill>
                  <a:srgbClr val="2D8BCF"/>
                </a:solidFill>
                <a:latin typeface="DM Serif Display"/>
                <a:ea typeface="DM Serif Display"/>
                <a:cs typeface="DM Serif Display"/>
                <a:sym typeface="DM Serif Display"/>
              </a:rPr>
              <a:t>THANK</a:t>
            </a:r>
          </a:p>
        </p:txBody>
      </p:sp>
      <p:sp>
        <p:nvSpPr>
          <p:cNvPr name="TextBox 9" id="9"/>
          <p:cNvSpPr txBox="true"/>
          <p:nvPr/>
        </p:nvSpPr>
        <p:spPr>
          <a:xfrm rot="0">
            <a:off x="3154901" y="4787190"/>
            <a:ext cx="11867335" cy="2181218"/>
          </a:xfrm>
          <a:prstGeom prst="rect">
            <a:avLst/>
          </a:prstGeom>
        </p:spPr>
        <p:txBody>
          <a:bodyPr anchor="t" rtlCol="false" tIns="0" lIns="0" bIns="0" rIns="0">
            <a:spAutoFit/>
          </a:bodyPr>
          <a:lstStyle/>
          <a:p>
            <a:pPr algn="ctr">
              <a:lnSpc>
                <a:spcPts val="17878"/>
              </a:lnSpc>
            </a:pPr>
            <a:r>
              <a:rPr lang="en-US" sz="12770">
                <a:solidFill>
                  <a:srgbClr val="88C4F6"/>
                </a:solidFill>
                <a:latin typeface="DM Serif Display"/>
                <a:ea typeface="DM Serif Display"/>
                <a:cs typeface="DM Serif Display"/>
                <a:sym typeface="DM Serif Display"/>
              </a:rPr>
              <a:t>YOU</a:t>
            </a:r>
          </a:p>
        </p:txBody>
      </p:sp>
    </p:spTree>
  </p:cSld>
  <p:clrMapOvr>
    <a:masterClrMapping/>
  </p:clrMapOvr>
  <p:transition spd="fast">
    <p:fade/>
  </p:transition>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882541" y="-3227952"/>
            <a:ext cx="6478176" cy="6478176"/>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lnTo>
                    <a:pt x="812800" y="406400"/>
                  </a:lnTo>
                  <a:lnTo>
                    <a:pt x="406400" y="812800"/>
                  </a:lnTo>
                  <a:lnTo>
                    <a:pt x="0" y="406400"/>
                  </a:lnTo>
                  <a:lnTo>
                    <a:pt x="406400" y="0"/>
                  </a:lnTo>
                  <a:close/>
                </a:path>
              </a:pathLst>
            </a:custGeom>
            <a:solidFill>
              <a:srgbClr val="77A6CC"/>
            </a:solidFill>
          </p:spPr>
        </p:sp>
        <p:sp>
          <p:nvSpPr>
            <p:cNvPr name="TextBox 4" id="4"/>
            <p:cNvSpPr txBox="true"/>
            <p:nvPr/>
          </p:nvSpPr>
          <p:spPr>
            <a:xfrm>
              <a:off x="139700" y="101600"/>
              <a:ext cx="533400" cy="57150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4011152" y="8805414"/>
            <a:ext cx="5731912" cy="5731912"/>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lnTo>
                    <a:pt x="812800" y="406400"/>
                  </a:lnTo>
                  <a:lnTo>
                    <a:pt x="406400" y="812800"/>
                  </a:lnTo>
                  <a:lnTo>
                    <a:pt x="0" y="406400"/>
                  </a:lnTo>
                  <a:lnTo>
                    <a:pt x="406400" y="0"/>
                  </a:lnTo>
                  <a:close/>
                </a:path>
              </a:pathLst>
            </a:custGeom>
            <a:solidFill>
              <a:srgbClr val="77A6CC"/>
            </a:solidFill>
          </p:spPr>
        </p:sp>
        <p:sp>
          <p:nvSpPr>
            <p:cNvPr name="TextBox 7" id="7"/>
            <p:cNvSpPr txBox="true"/>
            <p:nvPr/>
          </p:nvSpPr>
          <p:spPr>
            <a:xfrm>
              <a:off x="139700" y="101600"/>
              <a:ext cx="533400" cy="571500"/>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3630124" y="11136"/>
            <a:ext cx="4541278" cy="4541278"/>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lnTo>
                    <a:pt x="812800" y="406400"/>
                  </a:lnTo>
                  <a:lnTo>
                    <a:pt x="406400" y="812800"/>
                  </a:lnTo>
                  <a:lnTo>
                    <a:pt x="0" y="406400"/>
                  </a:lnTo>
                  <a:lnTo>
                    <a:pt x="406400" y="0"/>
                  </a:lnTo>
                  <a:close/>
                </a:path>
              </a:pathLst>
            </a:custGeom>
            <a:solidFill>
              <a:srgbClr val="326388"/>
            </a:solidFill>
          </p:spPr>
        </p:sp>
        <p:sp>
          <p:nvSpPr>
            <p:cNvPr name="TextBox 10" id="10"/>
            <p:cNvSpPr txBox="true"/>
            <p:nvPr/>
          </p:nvSpPr>
          <p:spPr>
            <a:xfrm>
              <a:off x="139700" y="101600"/>
              <a:ext cx="533400" cy="571500"/>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17126272" y="7380602"/>
            <a:ext cx="4018139" cy="4018139"/>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lnTo>
                    <a:pt x="812800" y="406400"/>
                  </a:lnTo>
                  <a:lnTo>
                    <a:pt x="406400" y="812800"/>
                  </a:lnTo>
                  <a:lnTo>
                    <a:pt x="0" y="406400"/>
                  </a:lnTo>
                  <a:lnTo>
                    <a:pt x="406400" y="0"/>
                  </a:lnTo>
                  <a:close/>
                </a:path>
              </a:pathLst>
            </a:custGeom>
            <a:solidFill>
              <a:srgbClr val="326388"/>
            </a:solidFill>
          </p:spPr>
        </p:sp>
        <p:sp>
          <p:nvSpPr>
            <p:cNvPr name="TextBox 13" id="13"/>
            <p:cNvSpPr txBox="true"/>
            <p:nvPr/>
          </p:nvSpPr>
          <p:spPr>
            <a:xfrm>
              <a:off x="139700" y="101600"/>
              <a:ext cx="533400" cy="571500"/>
            </a:xfrm>
            <a:prstGeom prst="rect">
              <a:avLst/>
            </a:prstGeom>
          </p:spPr>
          <p:txBody>
            <a:bodyPr anchor="ctr" rtlCol="false" tIns="50800" lIns="50800" bIns="50800" rIns="50800"/>
            <a:lstStyle/>
            <a:p>
              <a:pPr algn="ctr">
                <a:lnSpc>
                  <a:spcPts val="2659"/>
                </a:lnSpc>
              </a:pPr>
            </a:p>
          </p:txBody>
        </p:sp>
      </p:grpSp>
      <p:sp>
        <p:nvSpPr>
          <p:cNvPr name="Freeform 14" id="14"/>
          <p:cNvSpPr/>
          <p:nvPr/>
        </p:nvSpPr>
        <p:spPr>
          <a:xfrm flipH="false" flipV="false" rot="0">
            <a:off x="3834043" y="-884003"/>
            <a:ext cx="2696272" cy="2389571"/>
          </a:xfrm>
          <a:custGeom>
            <a:avLst/>
            <a:gdLst/>
            <a:ahLst/>
            <a:cxnLst/>
            <a:rect r="r" b="b" t="t" l="l"/>
            <a:pathLst>
              <a:path h="2389571" w="2696272">
                <a:moveTo>
                  <a:pt x="0" y="0"/>
                </a:moveTo>
                <a:lnTo>
                  <a:pt x="2696272" y="0"/>
                </a:lnTo>
                <a:lnTo>
                  <a:pt x="2696272" y="2389571"/>
                </a:lnTo>
                <a:lnTo>
                  <a:pt x="0" y="238957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5" id="15"/>
          <p:cNvSpPr/>
          <p:nvPr/>
        </p:nvSpPr>
        <p:spPr>
          <a:xfrm flipH="false" flipV="false" rot="0">
            <a:off x="12903990" y="9009170"/>
            <a:ext cx="2696272" cy="2389571"/>
          </a:xfrm>
          <a:custGeom>
            <a:avLst/>
            <a:gdLst/>
            <a:ahLst/>
            <a:cxnLst/>
            <a:rect r="r" b="b" t="t" l="l"/>
            <a:pathLst>
              <a:path h="2389571" w="2696272">
                <a:moveTo>
                  <a:pt x="0" y="0"/>
                </a:moveTo>
                <a:lnTo>
                  <a:pt x="2696272" y="0"/>
                </a:lnTo>
                <a:lnTo>
                  <a:pt x="2696272" y="2389571"/>
                </a:lnTo>
                <a:lnTo>
                  <a:pt x="0" y="238957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6" id="16"/>
          <p:cNvGrpSpPr/>
          <p:nvPr/>
        </p:nvGrpSpPr>
        <p:grpSpPr>
          <a:xfrm rot="0">
            <a:off x="17007359" y="533978"/>
            <a:ext cx="704983" cy="704983"/>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lnTo>
                    <a:pt x="812800" y="406400"/>
                  </a:lnTo>
                  <a:lnTo>
                    <a:pt x="406400" y="812800"/>
                  </a:lnTo>
                  <a:lnTo>
                    <a:pt x="0" y="406400"/>
                  </a:lnTo>
                  <a:lnTo>
                    <a:pt x="406400" y="0"/>
                  </a:lnTo>
                  <a:close/>
                </a:path>
              </a:pathLst>
            </a:custGeom>
            <a:solidFill>
              <a:srgbClr val="000000"/>
            </a:solidFill>
          </p:spPr>
        </p:sp>
        <p:sp>
          <p:nvSpPr>
            <p:cNvPr name="TextBox 18" id="18"/>
            <p:cNvSpPr txBox="true"/>
            <p:nvPr/>
          </p:nvSpPr>
          <p:spPr>
            <a:xfrm>
              <a:off x="139700" y="101600"/>
              <a:ext cx="533400" cy="571500"/>
            </a:xfrm>
            <a:prstGeom prst="rect">
              <a:avLst/>
            </a:prstGeom>
          </p:spPr>
          <p:txBody>
            <a:bodyPr anchor="ctr" rtlCol="false" tIns="50800" lIns="50800" bIns="50800" rIns="50800"/>
            <a:lstStyle/>
            <a:p>
              <a:pPr algn="ctr">
                <a:lnSpc>
                  <a:spcPts val="2659"/>
                </a:lnSpc>
              </a:pPr>
            </a:p>
          </p:txBody>
        </p:sp>
      </p:grpSp>
      <p:sp>
        <p:nvSpPr>
          <p:cNvPr name="Freeform 19" id="19"/>
          <p:cNvSpPr/>
          <p:nvPr/>
        </p:nvSpPr>
        <p:spPr>
          <a:xfrm flipH="false" flipV="false" rot="0">
            <a:off x="1042939" y="3364523"/>
            <a:ext cx="2540759" cy="3702382"/>
          </a:xfrm>
          <a:custGeom>
            <a:avLst/>
            <a:gdLst/>
            <a:ahLst/>
            <a:cxnLst/>
            <a:rect r="r" b="b" t="t" l="l"/>
            <a:pathLst>
              <a:path h="3702382" w="2540759">
                <a:moveTo>
                  <a:pt x="0" y="0"/>
                </a:moveTo>
                <a:lnTo>
                  <a:pt x="2540760" y="0"/>
                </a:lnTo>
                <a:lnTo>
                  <a:pt x="2540760" y="3702382"/>
                </a:lnTo>
                <a:lnTo>
                  <a:pt x="0" y="370238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0" id="20"/>
          <p:cNvSpPr/>
          <p:nvPr/>
        </p:nvSpPr>
        <p:spPr>
          <a:xfrm flipH="false" flipV="false" rot="0">
            <a:off x="3775212" y="3364523"/>
            <a:ext cx="2540759" cy="3702382"/>
          </a:xfrm>
          <a:custGeom>
            <a:avLst/>
            <a:gdLst/>
            <a:ahLst/>
            <a:cxnLst/>
            <a:rect r="r" b="b" t="t" l="l"/>
            <a:pathLst>
              <a:path h="3702382" w="2540759">
                <a:moveTo>
                  <a:pt x="0" y="0"/>
                </a:moveTo>
                <a:lnTo>
                  <a:pt x="2540759" y="0"/>
                </a:lnTo>
                <a:lnTo>
                  <a:pt x="2540759" y="3702382"/>
                </a:lnTo>
                <a:lnTo>
                  <a:pt x="0" y="370238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21" id="21"/>
          <p:cNvGrpSpPr/>
          <p:nvPr/>
        </p:nvGrpSpPr>
        <p:grpSpPr>
          <a:xfrm rot="0">
            <a:off x="1825101" y="7347208"/>
            <a:ext cx="976437" cy="976437"/>
            <a:chOff x="0" y="0"/>
            <a:chExt cx="812800" cy="812800"/>
          </a:xfrm>
        </p:grpSpPr>
        <p:sp>
          <p:nvSpPr>
            <p:cNvPr name="Freeform 22" id="2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a:ln w="76200" cap="sq">
              <a:solidFill>
                <a:srgbClr val="344676"/>
              </a:solidFill>
              <a:prstDash val="solid"/>
              <a:miter/>
            </a:ln>
          </p:spPr>
        </p:sp>
        <p:sp>
          <p:nvSpPr>
            <p:cNvPr name="TextBox 23" id="23"/>
            <p:cNvSpPr txBox="true"/>
            <p:nvPr/>
          </p:nvSpPr>
          <p:spPr>
            <a:xfrm>
              <a:off x="76200" y="28575"/>
              <a:ext cx="660400" cy="708025"/>
            </a:xfrm>
            <a:prstGeom prst="rect">
              <a:avLst/>
            </a:prstGeom>
          </p:spPr>
          <p:txBody>
            <a:bodyPr anchor="ctr" rtlCol="false" tIns="50800" lIns="50800" bIns="50800" rIns="50800"/>
            <a:lstStyle/>
            <a:p>
              <a:pPr algn="ctr">
                <a:lnSpc>
                  <a:spcPts val="3359"/>
                </a:lnSpc>
              </a:pPr>
            </a:p>
          </p:txBody>
        </p:sp>
      </p:grpSp>
      <p:grpSp>
        <p:nvGrpSpPr>
          <p:cNvPr name="Group 24" id="24"/>
          <p:cNvGrpSpPr/>
          <p:nvPr/>
        </p:nvGrpSpPr>
        <p:grpSpPr>
          <a:xfrm rot="0">
            <a:off x="4557373" y="7347208"/>
            <a:ext cx="976437" cy="976437"/>
            <a:chOff x="0" y="0"/>
            <a:chExt cx="812800" cy="812800"/>
          </a:xfrm>
        </p:grpSpPr>
        <p:sp>
          <p:nvSpPr>
            <p:cNvPr name="Freeform 25" id="2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a:ln w="76200" cap="sq">
              <a:solidFill>
                <a:srgbClr val="5371A1"/>
              </a:solidFill>
              <a:prstDash val="solid"/>
              <a:miter/>
            </a:ln>
          </p:spPr>
        </p:sp>
        <p:sp>
          <p:nvSpPr>
            <p:cNvPr name="TextBox 26" id="26"/>
            <p:cNvSpPr txBox="true"/>
            <p:nvPr/>
          </p:nvSpPr>
          <p:spPr>
            <a:xfrm>
              <a:off x="76200" y="28575"/>
              <a:ext cx="660400" cy="708025"/>
            </a:xfrm>
            <a:prstGeom prst="rect">
              <a:avLst/>
            </a:prstGeom>
          </p:spPr>
          <p:txBody>
            <a:bodyPr anchor="ctr" rtlCol="false" tIns="50800" lIns="50800" bIns="50800" rIns="50800"/>
            <a:lstStyle/>
            <a:p>
              <a:pPr algn="ctr">
                <a:lnSpc>
                  <a:spcPts val="3359"/>
                </a:lnSpc>
              </a:pPr>
            </a:p>
          </p:txBody>
        </p:sp>
      </p:grpSp>
      <p:sp>
        <p:nvSpPr>
          <p:cNvPr name="Freeform 27" id="27"/>
          <p:cNvSpPr/>
          <p:nvPr/>
        </p:nvSpPr>
        <p:spPr>
          <a:xfrm flipH="false" flipV="false" rot="0">
            <a:off x="6507484" y="3364523"/>
            <a:ext cx="2540759" cy="3702382"/>
          </a:xfrm>
          <a:custGeom>
            <a:avLst/>
            <a:gdLst/>
            <a:ahLst/>
            <a:cxnLst/>
            <a:rect r="r" b="b" t="t" l="l"/>
            <a:pathLst>
              <a:path h="3702382" w="2540759">
                <a:moveTo>
                  <a:pt x="0" y="0"/>
                </a:moveTo>
                <a:lnTo>
                  <a:pt x="2540759" y="0"/>
                </a:lnTo>
                <a:lnTo>
                  <a:pt x="2540759" y="3702382"/>
                </a:lnTo>
                <a:lnTo>
                  <a:pt x="0" y="370238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28" id="28"/>
          <p:cNvGrpSpPr/>
          <p:nvPr/>
        </p:nvGrpSpPr>
        <p:grpSpPr>
          <a:xfrm rot="0">
            <a:off x="7289646" y="7347208"/>
            <a:ext cx="976437" cy="976437"/>
            <a:chOff x="0" y="0"/>
            <a:chExt cx="812800" cy="812800"/>
          </a:xfrm>
        </p:grpSpPr>
        <p:sp>
          <p:nvSpPr>
            <p:cNvPr name="Freeform 29" id="2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a:ln w="76200" cap="sq">
              <a:solidFill>
                <a:srgbClr val="849BBD"/>
              </a:solidFill>
              <a:prstDash val="solid"/>
              <a:miter/>
            </a:ln>
          </p:spPr>
        </p:sp>
        <p:sp>
          <p:nvSpPr>
            <p:cNvPr name="TextBox 30" id="30"/>
            <p:cNvSpPr txBox="true"/>
            <p:nvPr/>
          </p:nvSpPr>
          <p:spPr>
            <a:xfrm>
              <a:off x="76200" y="28575"/>
              <a:ext cx="660400" cy="708025"/>
            </a:xfrm>
            <a:prstGeom prst="rect">
              <a:avLst/>
            </a:prstGeom>
          </p:spPr>
          <p:txBody>
            <a:bodyPr anchor="ctr" rtlCol="false" tIns="50800" lIns="50800" bIns="50800" rIns="50800"/>
            <a:lstStyle/>
            <a:p>
              <a:pPr algn="ctr">
                <a:lnSpc>
                  <a:spcPts val="3359"/>
                </a:lnSpc>
              </a:pPr>
            </a:p>
          </p:txBody>
        </p:sp>
      </p:grpSp>
      <p:sp>
        <p:nvSpPr>
          <p:cNvPr name="Freeform 31" id="31"/>
          <p:cNvSpPr/>
          <p:nvPr/>
        </p:nvSpPr>
        <p:spPr>
          <a:xfrm flipH="false" flipV="false" rot="0">
            <a:off x="9239757" y="3364523"/>
            <a:ext cx="2540759" cy="3702382"/>
          </a:xfrm>
          <a:custGeom>
            <a:avLst/>
            <a:gdLst/>
            <a:ahLst/>
            <a:cxnLst/>
            <a:rect r="r" b="b" t="t" l="l"/>
            <a:pathLst>
              <a:path h="3702382" w="2540759">
                <a:moveTo>
                  <a:pt x="0" y="0"/>
                </a:moveTo>
                <a:lnTo>
                  <a:pt x="2540759" y="0"/>
                </a:lnTo>
                <a:lnTo>
                  <a:pt x="2540759" y="3702382"/>
                </a:lnTo>
                <a:lnTo>
                  <a:pt x="0" y="3702382"/>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grpSp>
        <p:nvGrpSpPr>
          <p:cNvPr name="Group 32" id="32"/>
          <p:cNvGrpSpPr/>
          <p:nvPr/>
        </p:nvGrpSpPr>
        <p:grpSpPr>
          <a:xfrm rot="0">
            <a:off x="10021918" y="7347208"/>
            <a:ext cx="976437" cy="976437"/>
            <a:chOff x="0" y="0"/>
            <a:chExt cx="812800" cy="812800"/>
          </a:xfrm>
        </p:grpSpPr>
        <p:sp>
          <p:nvSpPr>
            <p:cNvPr name="Freeform 33" id="3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a:ln w="76200" cap="sq">
              <a:solidFill>
                <a:srgbClr val="486197"/>
              </a:solidFill>
              <a:prstDash val="solid"/>
              <a:miter/>
            </a:ln>
          </p:spPr>
        </p:sp>
        <p:sp>
          <p:nvSpPr>
            <p:cNvPr name="TextBox 34" id="34"/>
            <p:cNvSpPr txBox="true"/>
            <p:nvPr/>
          </p:nvSpPr>
          <p:spPr>
            <a:xfrm>
              <a:off x="76200" y="28575"/>
              <a:ext cx="660400" cy="708025"/>
            </a:xfrm>
            <a:prstGeom prst="rect">
              <a:avLst/>
            </a:prstGeom>
          </p:spPr>
          <p:txBody>
            <a:bodyPr anchor="ctr" rtlCol="false" tIns="50800" lIns="50800" bIns="50800" rIns="50800"/>
            <a:lstStyle/>
            <a:p>
              <a:pPr algn="ctr">
                <a:lnSpc>
                  <a:spcPts val="3359"/>
                </a:lnSpc>
              </a:pPr>
            </a:p>
          </p:txBody>
        </p:sp>
      </p:grpSp>
      <p:sp>
        <p:nvSpPr>
          <p:cNvPr name="Freeform 35" id="35"/>
          <p:cNvSpPr/>
          <p:nvPr/>
        </p:nvSpPr>
        <p:spPr>
          <a:xfrm flipH="false" flipV="false" rot="0">
            <a:off x="11972029" y="3364523"/>
            <a:ext cx="2540759" cy="3702382"/>
          </a:xfrm>
          <a:custGeom>
            <a:avLst/>
            <a:gdLst/>
            <a:ahLst/>
            <a:cxnLst/>
            <a:rect r="r" b="b" t="t" l="l"/>
            <a:pathLst>
              <a:path h="3702382" w="2540759">
                <a:moveTo>
                  <a:pt x="0" y="0"/>
                </a:moveTo>
                <a:lnTo>
                  <a:pt x="2540759" y="0"/>
                </a:lnTo>
                <a:lnTo>
                  <a:pt x="2540759" y="3702382"/>
                </a:lnTo>
                <a:lnTo>
                  <a:pt x="0" y="3702382"/>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grpSp>
        <p:nvGrpSpPr>
          <p:cNvPr name="Group 36" id="36"/>
          <p:cNvGrpSpPr/>
          <p:nvPr/>
        </p:nvGrpSpPr>
        <p:grpSpPr>
          <a:xfrm rot="0">
            <a:off x="12754190" y="7347208"/>
            <a:ext cx="976437" cy="976437"/>
            <a:chOff x="0" y="0"/>
            <a:chExt cx="812800" cy="812800"/>
          </a:xfrm>
        </p:grpSpPr>
        <p:sp>
          <p:nvSpPr>
            <p:cNvPr name="Freeform 37" id="3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a:ln w="76200" cap="sq">
              <a:solidFill>
                <a:srgbClr val="CCD4E2"/>
              </a:solidFill>
              <a:prstDash val="solid"/>
              <a:miter/>
            </a:ln>
          </p:spPr>
        </p:sp>
        <p:sp>
          <p:nvSpPr>
            <p:cNvPr name="TextBox 38" id="38"/>
            <p:cNvSpPr txBox="true"/>
            <p:nvPr/>
          </p:nvSpPr>
          <p:spPr>
            <a:xfrm>
              <a:off x="76200" y="28575"/>
              <a:ext cx="660400" cy="708025"/>
            </a:xfrm>
            <a:prstGeom prst="rect">
              <a:avLst/>
            </a:prstGeom>
          </p:spPr>
          <p:txBody>
            <a:bodyPr anchor="ctr" rtlCol="false" tIns="50800" lIns="50800" bIns="50800" rIns="50800"/>
            <a:lstStyle/>
            <a:p>
              <a:pPr algn="ctr">
                <a:lnSpc>
                  <a:spcPts val="3359"/>
                </a:lnSpc>
              </a:pPr>
            </a:p>
          </p:txBody>
        </p:sp>
      </p:grpSp>
      <p:sp>
        <p:nvSpPr>
          <p:cNvPr name="Freeform 39" id="39"/>
          <p:cNvSpPr/>
          <p:nvPr/>
        </p:nvSpPr>
        <p:spPr>
          <a:xfrm flipH="false" flipV="false" rot="0">
            <a:off x="14704301" y="3364523"/>
            <a:ext cx="2540759" cy="3702382"/>
          </a:xfrm>
          <a:custGeom>
            <a:avLst/>
            <a:gdLst/>
            <a:ahLst/>
            <a:cxnLst/>
            <a:rect r="r" b="b" t="t" l="l"/>
            <a:pathLst>
              <a:path h="3702382" w="2540759">
                <a:moveTo>
                  <a:pt x="0" y="0"/>
                </a:moveTo>
                <a:lnTo>
                  <a:pt x="2540760" y="0"/>
                </a:lnTo>
                <a:lnTo>
                  <a:pt x="2540760" y="3702382"/>
                </a:lnTo>
                <a:lnTo>
                  <a:pt x="0" y="3702382"/>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grpSp>
        <p:nvGrpSpPr>
          <p:cNvPr name="Group 40" id="40"/>
          <p:cNvGrpSpPr/>
          <p:nvPr/>
        </p:nvGrpSpPr>
        <p:grpSpPr>
          <a:xfrm rot="0">
            <a:off x="15486463" y="7347208"/>
            <a:ext cx="976437" cy="976437"/>
            <a:chOff x="0" y="0"/>
            <a:chExt cx="812800" cy="812800"/>
          </a:xfrm>
        </p:grpSpPr>
        <p:sp>
          <p:nvSpPr>
            <p:cNvPr name="Freeform 41" id="4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a:ln w="76200" cap="sq">
              <a:solidFill>
                <a:srgbClr val="CCD4E2"/>
              </a:solidFill>
              <a:prstDash val="solid"/>
              <a:miter/>
            </a:ln>
          </p:spPr>
        </p:sp>
        <p:sp>
          <p:nvSpPr>
            <p:cNvPr name="TextBox 42" id="42"/>
            <p:cNvSpPr txBox="true"/>
            <p:nvPr/>
          </p:nvSpPr>
          <p:spPr>
            <a:xfrm>
              <a:off x="76200" y="28575"/>
              <a:ext cx="660400" cy="708025"/>
            </a:xfrm>
            <a:prstGeom prst="rect">
              <a:avLst/>
            </a:prstGeom>
          </p:spPr>
          <p:txBody>
            <a:bodyPr anchor="ctr" rtlCol="false" tIns="50800" lIns="50800" bIns="50800" rIns="50800"/>
            <a:lstStyle/>
            <a:p>
              <a:pPr algn="ctr">
                <a:lnSpc>
                  <a:spcPts val="3359"/>
                </a:lnSpc>
              </a:pPr>
            </a:p>
          </p:txBody>
        </p:sp>
      </p:grpSp>
      <p:sp>
        <p:nvSpPr>
          <p:cNvPr name="Freeform 43" id="43"/>
          <p:cNvSpPr/>
          <p:nvPr/>
        </p:nvSpPr>
        <p:spPr>
          <a:xfrm flipH="false" flipV="false" rot="0">
            <a:off x="1685162" y="3619347"/>
            <a:ext cx="1118500" cy="795533"/>
          </a:xfrm>
          <a:custGeom>
            <a:avLst/>
            <a:gdLst/>
            <a:ahLst/>
            <a:cxnLst/>
            <a:rect r="r" b="b" t="t" l="l"/>
            <a:pathLst>
              <a:path h="795533" w="1118500">
                <a:moveTo>
                  <a:pt x="0" y="0"/>
                </a:moveTo>
                <a:lnTo>
                  <a:pt x="1118500" y="0"/>
                </a:lnTo>
                <a:lnTo>
                  <a:pt x="1118500" y="795533"/>
                </a:lnTo>
                <a:lnTo>
                  <a:pt x="0" y="795533"/>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44" id="44"/>
          <p:cNvSpPr/>
          <p:nvPr/>
        </p:nvSpPr>
        <p:spPr>
          <a:xfrm flipH="false" flipV="false" rot="0">
            <a:off x="12708341" y="3529620"/>
            <a:ext cx="1125859" cy="935870"/>
          </a:xfrm>
          <a:custGeom>
            <a:avLst/>
            <a:gdLst/>
            <a:ahLst/>
            <a:cxnLst/>
            <a:rect r="r" b="b" t="t" l="l"/>
            <a:pathLst>
              <a:path h="935870" w="1125859">
                <a:moveTo>
                  <a:pt x="0" y="0"/>
                </a:moveTo>
                <a:lnTo>
                  <a:pt x="1125859" y="0"/>
                </a:lnTo>
                <a:lnTo>
                  <a:pt x="1125859" y="935870"/>
                </a:lnTo>
                <a:lnTo>
                  <a:pt x="0" y="935870"/>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45" id="45"/>
          <p:cNvSpPr/>
          <p:nvPr/>
        </p:nvSpPr>
        <p:spPr>
          <a:xfrm flipH="false" flipV="false" rot="0">
            <a:off x="7317150" y="3644172"/>
            <a:ext cx="908241" cy="908241"/>
          </a:xfrm>
          <a:custGeom>
            <a:avLst/>
            <a:gdLst/>
            <a:ahLst/>
            <a:cxnLst/>
            <a:rect r="r" b="b" t="t" l="l"/>
            <a:pathLst>
              <a:path h="908241" w="908241">
                <a:moveTo>
                  <a:pt x="0" y="0"/>
                </a:moveTo>
                <a:lnTo>
                  <a:pt x="908242" y="0"/>
                </a:lnTo>
                <a:lnTo>
                  <a:pt x="908242" y="908242"/>
                </a:lnTo>
                <a:lnTo>
                  <a:pt x="0" y="908242"/>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Freeform 46" id="46"/>
          <p:cNvSpPr/>
          <p:nvPr/>
        </p:nvSpPr>
        <p:spPr>
          <a:xfrm flipH="false" flipV="false" rot="0">
            <a:off x="10078172" y="3578478"/>
            <a:ext cx="921653" cy="906571"/>
          </a:xfrm>
          <a:custGeom>
            <a:avLst/>
            <a:gdLst/>
            <a:ahLst/>
            <a:cxnLst/>
            <a:rect r="r" b="b" t="t" l="l"/>
            <a:pathLst>
              <a:path h="906571" w="921653">
                <a:moveTo>
                  <a:pt x="0" y="0"/>
                </a:moveTo>
                <a:lnTo>
                  <a:pt x="921653" y="0"/>
                </a:lnTo>
                <a:lnTo>
                  <a:pt x="921653" y="906571"/>
                </a:lnTo>
                <a:lnTo>
                  <a:pt x="0" y="906571"/>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sp>
        <p:nvSpPr>
          <p:cNvPr name="Freeform 47" id="47"/>
          <p:cNvSpPr/>
          <p:nvPr/>
        </p:nvSpPr>
        <p:spPr>
          <a:xfrm flipH="false" flipV="false" rot="0">
            <a:off x="4652148" y="3578262"/>
            <a:ext cx="826636" cy="877703"/>
          </a:xfrm>
          <a:custGeom>
            <a:avLst/>
            <a:gdLst/>
            <a:ahLst/>
            <a:cxnLst/>
            <a:rect r="r" b="b" t="t" l="l"/>
            <a:pathLst>
              <a:path h="877703" w="826636">
                <a:moveTo>
                  <a:pt x="0" y="0"/>
                </a:moveTo>
                <a:lnTo>
                  <a:pt x="826636" y="0"/>
                </a:lnTo>
                <a:lnTo>
                  <a:pt x="826636" y="877703"/>
                </a:lnTo>
                <a:lnTo>
                  <a:pt x="0" y="877703"/>
                </a:lnTo>
                <a:lnTo>
                  <a:pt x="0" y="0"/>
                </a:lnTo>
                <a:close/>
              </a:path>
            </a:pathLst>
          </a:custGeom>
          <a:blipFill>
            <a:blip r:embed="rId22">
              <a:extLst>
                <a:ext uri="{96DAC541-7B7A-43D3-8B79-37D633B846F1}">
                  <asvg:svgBlip xmlns:asvg="http://schemas.microsoft.com/office/drawing/2016/SVG/main" r:embed="rId23"/>
                </a:ext>
              </a:extLst>
            </a:blip>
            <a:stretch>
              <a:fillRect l="0" t="0" r="0" b="0"/>
            </a:stretch>
          </a:blipFill>
        </p:spPr>
      </p:sp>
      <p:sp>
        <p:nvSpPr>
          <p:cNvPr name="Freeform 48" id="48"/>
          <p:cNvSpPr/>
          <p:nvPr/>
        </p:nvSpPr>
        <p:spPr>
          <a:xfrm flipH="false" flipV="false" rot="0">
            <a:off x="15486463" y="3660067"/>
            <a:ext cx="966767" cy="796264"/>
          </a:xfrm>
          <a:custGeom>
            <a:avLst/>
            <a:gdLst/>
            <a:ahLst/>
            <a:cxnLst/>
            <a:rect r="r" b="b" t="t" l="l"/>
            <a:pathLst>
              <a:path h="796264" w="966767">
                <a:moveTo>
                  <a:pt x="0" y="0"/>
                </a:moveTo>
                <a:lnTo>
                  <a:pt x="966766" y="0"/>
                </a:lnTo>
                <a:lnTo>
                  <a:pt x="966766" y="796264"/>
                </a:lnTo>
                <a:lnTo>
                  <a:pt x="0" y="796264"/>
                </a:lnTo>
                <a:lnTo>
                  <a:pt x="0" y="0"/>
                </a:lnTo>
                <a:close/>
              </a:path>
            </a:pathLst>
          </a:custGeom>
          <a:blipFill>
            <a:blip r:embed="rId24">
              <a:extLst>
                <a:ext uri="{96DAC541-7B7A-43D3-8B79-37D633B846F1}">
                  <asvg:svgBlip xmlns:asvg="http://schemas.microsoft.com/office/drawing/2016/SVG/main" r:embed="rId25"/>
                </a:ext>
              </a:extLst>
            </a:blip>
            <a:stretch>
              <a:fillRect l="0" t="0" r="0" b="0"/>
            </a:stretch>
          </a:blipFill>
        </p:spPr>
      </p:sp>
      <p:sp>
        <p:nvSpPr>
          <p:cNvPr name="TextBox 49" id="49"/>
          <p:cNvSpPr txBox="true"/>
          <p:nvPr/>
        </p:nvSpPr>
        <p:spPr>
          <a:xfrm rot="0">
            <a:off x="5043310" y="1631326"/>
            <a:ext cx="8201380" cy="881797"/>
          </a:xfrm>
          <a:prstGeom prst="rect">
            <a:avLst/>
          </a:prstGeom>
        </p:spPr>
        <p:txBody>
          <a:bodyPr anchor="t" rtlCol="false" tIns="0" lIns="0" bIns="0" rIns="0">
            <a:spAutoFit/>
          </a:bodyPr>
          <a:lstStyle/>
          <a:p>
            <a:pPr algn="ctr">
              <a:lnSpc>
                <a:spcPts val="6991"/>
              </a:lnSpc>
            </a:pPr>
            <a:r>
              <a:rPr lang="en-US" b="true" sz="5925">
                <a:solidFill>
                  <a:srgbClr val="000000"/>
                </a:solidFill>
                <a:latin typeface="Open Sauce Bold"/>
                <a:ea typeface="Open Sauce Bold"/>
                <a:cs typeface="Open Sauce Bold"/>
                <a:sym typeface="Open Sauce Bold"/>
              </a:rPr>
              <a:t>Our Team</a:t>
            </a:r>
          </a:p>
        </p:txBody>
      </p:sp>
      <p:sp>
        <p:nvSpPr>
          <p:cNvPr name="TextBox 50" id="50"/>
          <p:cNvSpPr txBox="true"/>
          <p:nvPr/>
        </p:nvSpPr>
        <p:spPr>
          <a:xfrm rot="0">
            <a:off x="17107909" y="714466"/>
            <a:ext cx="503883" cy="322561"/>
          </a:xfrm>
          <a:prstGeom prst="rect">
            <a:avLst/>
          </a:prstGeom>
        </p:spPr>
        <p:txBody>
          <a:bodyPr anchor="t" rtlCol="false" tIns="0" lIns="0" bIns="0" rIns="0">
            <a:spAutoFit/>
          </a:bodyPr>
          <a:lstStyle/>
          <a:p>
            <a:pPr algn="ctr">
              <a:lnSpc>
                <a:spcPts val="2696"/>
              </a:lnSpc>
            </a:pPr>
            <a:r>
              <a:rPr lang="en-US" sz="1925">
                <a:solidFill>
                  <a:srgbClr val="FFFFFF"/>
                </a:solidFill>
                <a:latin typeface="Canva Sans"/>
                <a:ea typeface="Canva Sans"/>
                <a:cs typeface="Canva Sans"/>
                <a:sym typeface="Canva Sans"/>
              </a:rPr>
              <a:t>02</a:t>
            </a:r>
          </a:p>
        </p:txBody>
      </p:sp>
      <p:sp>
        <p:nvSpPr>
          <p:cNvPr name="TextBox 51" id="51"/>
          <p:cNvSpPr txBox="true"/>
          <p:nvPr/>
        </p:nvSpPr>
        <p:spPr>
          <a:xfrm rot="0">
            <a:off x="1585796" y="4719920"/>
            <a:ext cx="1512770" cy="723846"/>
          </a:xfrm>
          <a:prstGeom prst="rect">
            <a:avLst/>
          </a:prstGeom>
        </p:spPr>
        <p:txBody>
          <a:bodyPr anchor="t" rtlCol="false" tIns="0" lIns="0" bIns="0" rIns="0">
            <a:spAutoFit/>
          </a:bodyPr>
          <a:lstStyle/>
          <a:p>
            <a:pPr algn="ctr">
              <a:lnSpc>
                <a:spcPts val="2879"/>
              </a:lnSpc>
            </a:pPr>
            <a:r>
              <a:rPr lang="en-US" b="true" sz="2400">
                <a:solidFill>
                  <a:srgbClr val="FFFFFF"/>
                </a:solidFill>
                <a:latin typeface="Open Sauce Bold"/>
                <a:ea typeface="Open Sauce Bold"/>
                <a:cs typeface="Open Sauce Bold"/>
                <a:sym typeface="Open Sauce Bold"/>
              </a:rPr>
              <a:t>Mohamed</a:t>
            </a:r>
          </a:p>
          <a:p>
            <a:pPr algn="ctr">
              <a:lnSpc>
                <a:spcPts val="2879"/>
              </a:lnSpc>
            </a:pPr>
            <a:r>
              <a:rPr lang="en-US" b="true" sz="2400">
                <a:solidFill>
                  <a:srgbClr val="FFFFFF"/>
                </a:solidFill>
                <a:latin typeface="Open Sauce Bold"/>
                <a:ea typeface="Open Sauce Bold"/>
                <a:cs typeface="Open Sauce Bold"/>
                <a:sym typeface="Open Sauce Bold"/>
              </a:rPr>
              <a:t>Ashraf</a:t>
            </a:r>
          </a:p>
        </p:txBody>
      </p:sp>
      <p:sp>
        <p:nvSpPr>
          <p:cNvPr name="TextBox 52" id="52"/>
          <p:cNvSpPr txBox="true"/>
          <p:nvPr/>
        </p:nvSpPr>
        <p:spPr>
          <a:xfrm rot="0">
            <a:off x="1773617" y="5595812"/>
            <a:ext cx="1066218" cy="257162"/>
          </a:xfrm>
          <a:prstGeom prst="rect">
            <a:avLst/>
          </a:prstGeom>
        </p:spPr>
        <p:txBody>
          <a:bodyPr anchor="t" rtlCol="false" tIns="0" lIns="0" bIns="0" rIns="0">
            <a:spAutoFit/>
          </a:bodyPr>
          <a:lstStyle/>
          <a:p>
            <a:pPr algn="ctr" marL="0" indent="0" lvl="0">
              <a:lnSpc>
                <a:spcPts val="2249"/>
              </a:lnSpc>
              <a:spcBef>
                <a:spcPct val="0"/>
              </a:spcBef>
            </a:pPr>
            <a:r>
              <a:rPr lang="en-US" sz="1499" strike="noStrike">
                <a:solidFill>
                  <a:srgbClr val="FFFFFF"/>
                </a:solidFill>
                <a:latin typeface="Comic Sans"/>
                <a:ea typeface="Comic Sans"/>
                <a:cs typeface="Comic Sans"/>
                <a:sym typeface="Comic Sans"/>
                <a:hlinkClick r:id="rId26" tooltip="https://mohamed0810.github.io/My_portfolio/"/>
              </a:rPr>
              <a:t>View Profile</a:t>
            </a:r>
          </a:p>
        </p:txBody>
      </p:sp>
      <p:sp>
        <p:nvSpPr>
          <p:cNvPr name="TextBox 53" id="53"/>
          <p:cNvSpPr txBox="true"/>
          <p:nvPr/>
        </p:nvSpPr>
        <p:spPr>
          <a:xfrm rot="0">
            <a:off x="4498049" y="4719920"/>
            <a:ext cx="1152809" cy="723846"/>
          </a:xfrm>
          <a:prstGeom prst="rect">
            <a:avLst/>
          </a:prstGeom>
        </p:spPr>
        <p:txBody>
          <a:bodyPr anchor="t" rtlCol="false" tIns="0" lIns="0" bIns="0" rIns="0">
            <a:spAutoFit/>
          </a:bodyPr>
          <a:lstStyle/>
          <a:p>
            <a:pPr algn="ctr">
              <a:lnSpc>
                <a:spcPts val="2879"/>
              </a:lnSpc>
            </a:pPr>
            <a:r>
              <a:rPr lang="en-US" b="true" sz="2400">
                <a:solidFill>
                  <a:srgbClr val="FFFFFF"/>
                </a:solidFill>
                <a:latin typeface="Open Sauce Bold"/>
                <a:ea typeface="Open Sauce Bold"/>
                <a:cs typeface="Open Sauce Bold"/>
                <a:sym typeface="Open Sauce Bold"/>
              </a:rPr>
              <a:t>Mariam</a:t>
            </a:r>
          </a:p>
          <a:p>
            <a:pPr algn="ctr">
              <a:lnSpc>
                <a:spcPts val="2879"/>
              </a:lnSpc>
            </a:pPr>
            <a:r>
              <a:rPr lang="en-US" b="true" sz="2400">
                <a:solidFill>
                  <a:srgbClr val="FFFFFF"/>
                </a:solidFill>
                <a:latin typeface="Open Sauce Bold"/>
                <a:ea typeface="Open Sauce Bold"/>
                <a:cs typeface="Open Sauce Bold"/>
                <a:sym typeface="Open Sauce Bold"/>
              </a:rPr>
              <a:t>Abdalla</a:t>
            </a:r>
          </a:p>
        </p:txBody>
      </p:sp>
      <p:sp>
        <p:nvSpPr>
          <p:cNvPr name="TextBox 54" id="54"/>
          <p:cNvSpPr txBox="true"/>
          <p:nvPr/>
        </p:nvSpPr>
        <p:spPr>
          <a:xfrm rot="0">
            <a:off x="4505889" y="5595812"/>
            <a:ext cx="1066218" cy="257162"/>
          </a:xfrm>
          <a:prstGeom prst="rect">
            <a:avLst/>
          </a:prstGeom>
        </p:spPr>
        <p:txBody>
          <a:bodyPr anchor="t" rtlCol="false" tIns="0" lIns="0" bIns="0" rIns="0">
            <a:spAutoFit/>
          </a:bodyPr>
          <a:lstStyle/>
          <a:p>
            <a:pPr algn="ctr">
              <a:lnSpc>
                <a:spcPts val="2249"/>
              </a:lnSpc>
            </a:pPr>
            <a:r>
              <a:rPr lang="en-US" sz="1499">
                <a:solidFill>
                  <a:srgbClr val="FFFFFF"/>
                </a:solidFill>
                <a:latin typeface="Comic Sans"/>
                <a:ea typeface="Comic Sans"/>
                <a:cs typeface="Comic Sans"/>
                <a:sym typeface="Comic Sans"/>
                <a:hlinkClick r:id="rId27" tooltip="https://elara-vance-data-analyst-apvrgbv.gamma.site"/>
              </a:rPr>
              <a:t>View Profile</a:t>
            </a:r>
          </a:p>
        </p:txBody>
      </p:sp>
      <p:sp>
        <p:nvSpPr>
          <p:cNvPr name="TextBox 55" id="55"/>
          <p:cNvSpPr txBox="true"/>
          <p:nvPr/>
        </p:nvSpPr>
        <p:spPr>
          <a:xfrm rot="0">
            <a:off x="7328176" y="4719920"/>
            <a:ext cx="957100" cy="723846"/>
          </a:xfrm>
          <a:prstGeom prst="rect">
            <a:avLst/>
          </a:prstGeom>
        </p:spPr>
        <p:txBody>
          <a:bodyPr anchor="t" rtlCol="false" tIns="0" lIns="0" bIns="0" rIns="0">
            <a:spAutoFit/>
          </a:bodyPr>
          <a:lstStyle/>
          <a:p>
            <a:pPr algn="ctr">
              <a:lnSpc>
                <a:spcPts val="2879"/>
              </a:lnSpc>
            </a:pPr>
            <a:r>
              <a:rPr lang="en-US" sz="2400" b="true">
                <a:solidFill>
                  <a:srgbClr val="FFFFFF"/>
                </a:solidFill>
                <a:latin typeface="Open Sauce Bold"/>
                <a:ea typeface="Open Sauce Bold"/>
                <a:cs typeface="Open Sauce Bold"/>
                <a:sym typeface="Open Sauce Bold"/>
              </a:rPr>
              <a:t>Shahd</a:t>
            </a:r>
          </a:p>
          <a:p>
            <a:pPr algn="ctr">
              <a:lnSpc>
                <a:spcPts val="2879"/>
              </a:lnSpc>
            </a:pPr>
            <a:r>
              <a:rPr lang="en-US" b="true" sz="2400">
                <a:solidFill>
                  <a:srgbClr val="FFFFFF"/>
                </a:solidFill>
                <a:latin typeface="Open Sauce Bold"/>
                <a:ea typeface="Open Sauce Bold"/>
                <a:cs typeface="Open Sauce Bold"/>
                <a:sym typeface="Open Sauce Bold"/>
              </a:rPr>
              <a:t>Rafat</a:t>
            </a:r>
          </a:p>
        </p:txBody>
      </p:sp>
      <p:sp>
        <p:nvSpPr>
          <p:cNvPr name="TextBox 56" id="56"/>
          <p:cNvSpPr txBox="true"/>
          <p:nvPr/>
        </p:nvSpPr>
        <p:spPr>
          <a:xfrm rot="0">
            <a:off x="7238162" y="5595812"/>
            <a:ext cx="1066218" cy="257162"/>
          </a:xfrm>
          <a:prstGeom prst="rect">
            <a:avLst/>
          </a:prstGeom>
        </p:spPr>
        <p:txBody>
          <a:bodyPr anchor="t" rtlCol="false" tIns="0" lIns="0" bIns="0" rIns="0">
            <a:spAutoFit/>
          </a:bodyPr>
          <a:lstStyle/>
          <a:p>
            <a:pPr algn="ctr" marL="0" indent="0" lvl="0">
              <a:lnSpc>
                <a:spcPts val="2249"/>
              </a:lnSpc>
              <a:spcBef>
                <a:spcPct val="0"/>
              </a:spcBef>
            </a:pPr>
            <a:r>
              <a:rPr lang="en-US" sz="1499" strike="noStrike">
                <a:solidFill>
                  <a:srgbClr val="FFFFFF"/>
                </a:solidFill>
                <a:latin typeface="Comic Sans"/>
                <a:ea typeface="Comic Sans"/>
                <a:cs typeface="Comic Sans"/>
                <a:sym typeface="Comic Sans"/>
                <a:hlinkClick r:id="rId28" tooltip="https://preview--data-dataanalyst-shahd.lovable.app"/>
              </a:rPr>
              <a:t>View Profile</a:t>
            </a:r>
          </a:p>
        </p:txBody>
      </p:sp>
      <p:sp>
        <p:nvSpPr>
          <p:cNvPr name="TextBox 57" id="57"/>
          <p:cNvSpPr txBox="true"/>
          <p:nvPr/>
        </p:nvSpPr>
        <p:spPr>
          <a:xfrm rot="0">
            <a:off x="9983193" y="4719920"/>
            <a:ext cx="1111611" cy="723846"/>
          </a:xfrm>
          <a:prstGeom prst="rect">
            <a:avLst/>
          </a:prstGeom>
        </p:spPr>
        <p:txBody>
          <a:bodyPr anchor="t" rtlCol="false" tIns="0" lIns="0" bIns="0" rIns="0">
            <a:spAutoFit/>
          </a:bodyPr>
          <a:lstStyle/>
          <a:p>
            <a:pPr algn="ctr">
              <a:lnSpc>
                <a:spcPts val="2879"/>
              </a:lnSpc>
            </a:pPr>
            <a:r>
              <a:rPr lang="en-US" sz="2400" b="true">
                <a:solidFill>
                  <a:srgbClr val="FFFFFF"/>
                </a:solidFill>
                <a:latin typeface="Open Sauce Bold"/>
                <a:ea typeface="Open Sauce Bold"/>
                <a:cs typeface="Open Sauce Bold"/>
                <a:sym typeface="Open Sauce Bold"/>
              </a:rPr>
              <a:t>Nayera</a:t>
            </a:r>
          </a:p>
          <a:p>
            <a:pPr algn="ctr">
              <a:lnSpc>
                <a:spcPts val="2879"/>
              </a:lnSpc>
            </a:pPr>
            <a:r>
              <a:rPr lang="en-US" b="true" sz="2400">
                <a:solidFill>
                  <a:srgbClr val="FFFFFF"/>
                </a:solidFill>
                <a:latin typeface="Open Sauce Bold"/>
                <a:ea typeface="Open Sauce Bold"/>
                <a:cs typeface="Open Sauce Bold"/>
                <a:sym typeface="Open Sauce Bold"/>
              </a:rPr>
              <a:t>Elnems</a:t>
            </a:r>
          </a:p>
        </p:txBody>
      </p:sp>
      <p:sp>
        <p:nvSpPr>
          <p:cNvPr name="TextBox 58" id="58"/>
          <p:cNvSpPr txBox="true"/>
          <p:nvPr/>
        </p:nvSpPr>
        <p:spPr>
          <a:xfrm rot="0">
            <a:off x="9960794" y="5595812"/>
            <a:ext cx="1085498" cy="257162"/>
          </a:xfrm>
          <a:prstGeom prst="rect">
            <a:avLst/>
          </a:prstGeom>
        </p:spPr>
        <p:txBody>
          <a:bodyPr anchor="t" rtlCol="false" tIns="0" lIns="0" bIns="0" rIns="0">
            <a:spAutoFit/>
          </a:bodyPr>
          <a:lstStyle/>
          <a:p>
            <a:pPr algn="ctr">
              <a:lnSpc>
                <a:spcPts val="2249"/>
              </a:lnSpc>
            </a:pPr>
            <a:r>
              <a:rPr lang="en-US" sz="1499">
                <a:solidFill>
                  <a:srgbClr val="FFFFFF"/>
                </a:solidFill>
                <a:latin typeface="Canva Sans"/>
                <a:ea typeface="Canva Sans"/>
                <a:cs typeface="Canva Sans"/>
                <a:sym typeface="Canva Sans"/>
              </a:rPr>
              <a:t>View Profile</a:t>
            </a:r>
          </a:p>
        </p:txBody>
      </p:sp>
      <p:sp>
        <p:nvSpPr>
          <p:cNvPr name="TextBox 59" id="59"/>
          <p:cNvSpPr txBox="true"/>
          <p:nvPr/>
        </p:nvSpPr>
        <p:spPr>
          <a:xfrm rot="0">
            <a:off x="12514885" y="4719920"/>
            <a:ext cx="1512770" cy="723846"/>
          </a:xfrm>
          <a:prstGeom prst="rect">
            <a:avLst/>
          </a:prstGeom>
        </p:spPr>
        <p:txBody>
          <a:bodyPr anchor="t" rtlCol="false" tIns="0" lIns="0" bIns="0" rIns="0">
            <a:spAutoFit/>
          </a:bodyPr>
          <a:lstStyle/>
          <a:p>
            <a:pPr algn="ctr">
              <a:lnSpc>
                <a:spcPts val="2879"/>
              </a:lnSpc>
            </a:pPr>
            <a:r>
              <a:rPr lang="en-US" sz="2400" b="true">
                <a:solidFill>
                  <a:srgbClr val="FFFFFF"/>
                </a:solidFill>
                <a:latin typeface="Open Sauce Bold"/>
                <a:ea typeface="Open Sauce Bold"/>
                <a:cs typeface="Open Sauce Bold"/>
                <a:sym typeface="Open Sauce Bold"/>
              </a:rPr>
              <a:t>Wesal</a:t>
            </a:r>
          </a:p>
          <a:p>
            <a:pPr algn="ctr">
              <a:lnSpc>
                <a:spcPts val="2879"/>
              </a:lnSpc>
            </a:pPr>
            <a:r>
              <a:rPr lang="en-US" b="true" sz="2400">
                <a:solidFill>
                  <a:srgbClr val="FFFFFF"/>
                </a:solidFill>
                <a:latin typeface="Open Sauce Bold"/>
                <a:ea typeface="Open Sauce Bold"/>
                <a:cs typeface="Open Sauce Bold"/>
                <a:sym typeface="Open Sauce Bold"/>
              </a:rPr>
              <a:t>Mohamed</a:t>
            </a:r>
          </a:p>
        </p:txBody>
      </p:sp>
      <p:sp>
        <p:nvSpPr>
          <p:cNvPr name="TextBox 60" id="60"/>
          <p:cNvSpPr txBox="true"/>
          <p:nvPr/>
        </p:nvSpPr>
        <p:spPr>
          <a:xfrm rot="0">
            <a:off x="12702707" y="5595812"/>
            <a:ext cx="1066218" cy="257162"/>
          </a:xfrm>
          <a:prstGeom prst="rect">
            <a:avLst/>
          </a:prstGeom>
        </p:spPr>
        <p:txBody>
          <a:bodyPr anchor="t" rtlCol="false" tIns="0" lIns="0" bIns="0" rIns="0">
            <a:spAutoFit/>
          </a:bodyPr>
          <a:lstStyle/>
          <a:p>
            <a:pPr algn="ctr" marL="0" indent="0" lvl="0">
              <a:lnSpc>
                <a:spcPts val="2249"/>
              </a:lnSpc>
              <a:spcBef>
                <a:spcPct val="0"/>
              </a:spcBef>
            </a:pPr>
            <a:r>
              <a:rPr lang="en-US" sz="1499" strike="noStrike">
                <a:solidFill>
                  <a:srgbClr val="FFFFFF"/>
                </a:solidFill>
                <a:latin typeface="Comic Sans"/>
                <a:ea typeface="Comic Sans"/>
                <a:cs typeface="Comic Sans"/>
                <a:sym typeface="Comic Sans"/>
                <a:hlinkClick r:id="rId29" tooltip="https://wesalstory.my.canva.site/portfolio-website"/>
              </a:rPr>
              <a:t>View Profile</a:t>
            </a:r>
          </a:p>
        </p:txBody>
      </p:sp>
      <p:sp>
        <p:nvSpPr>
          <p:cNvPr name="TextBox 61" id="61"/>
          <p:cNvSpPr txBox="true"/>
          <p:nvPr/>
        </p:nvSpPr>
        <p:spPr>
          <a:xfrm rot="0">
            <a:off x="15440398" y="4719920"/>
            <a:ext cx="1126291" cy="723846"/>
          </a:xfrm>
          <a:prstGeom prst="rect">
            <a:avLst/>
          </a:prstGeom>
        </p:spPr>
        <p:txBody>
          <a:bodyPr anchor="t" rtlCol="false" tIns="0" lIns="0" bIns="0" rIns="0">
            <a:spAutoFit/>
          </a:bodyPr>
          <a:lstStyle/>
          <a:p>
            <a:pPr algn="ctr">
              <a:lnSpc>
                <a:spcPts val="2879"/>
              </a:lnSpc>
            </a:pPr>
            <a:r>
              <a:rPr lang="en-US" sz="2400" b="true">
                <a:solidFill>
                  <a:srgbClr val="FFFFFF"/>
                </a:solidFill>
                <a:latin typeface="Open Sauce Bold"/>
                <a:ea typeface="Open Sauce Bold"/>
                <a:cs typeface="Open Sauce Bold"/>
                <a:sym typeface="Open Sauce Bold"/>
              </a:rPr>
              <a:t>Sohaila</a:t>
            </a:r>
          </a:p>
          <a:p>
            <a:pPr algn="ctr">
              <a:lnSpc>
                <a:spcPts val="2879"/>
              </a:lnSpc>
            </a:pPr>
            <a:r>
              <a:rPr lang="en-US" b="true" sz="2400">
                <a:solidFill>
                  <a:srgbClr val="FFFFFF"/>
                </a:solidFill>
                <a:latin typeface="Open Sauce Bold"/>
                <a:ea typeface="Open Sauce Bold"/>
                <a:cs typeface="Open Sauce Bold"/>
                <a:sym typeface="Open Sauce Bold"/>
              </a:rPr>
              <a:t>Salama</a:t>
            </a:r>
          </a:p>
        </p:txBody>
      </p:sp>
      <p:sp>
        <p:nvSpPr>
          <p:cNvPr name="TextBox 62" id="62"/>
          <p:cNvSpPr txBox="true"/>
          <p:nvPr/>
        </p:nvSpPr>
        <p:spPr>
          <a:xfrm rot="0">
            <a:off x="15434979" y="5595799"/>
            <a:ext cx="1066218" cy="257162"/>
          </a:xfrm>
          <a:prstGeom prst="rect">
            <a:avLst/>
          </a:prstGeom>
        </p:spPr>
        <p:txBody>
          <a:bodyPr anchor="t" rtlCol="false" tIns="0" lIns="0" bIns="0" rIns="0">
            <a:spAutoFit/>
          </a:bodyPr>
          <a:lstStyle/>
          <a:p>
            <a:pPr algn="ctr" marL="0" indent="0" lvl="0">
              <a:lnSpc>
                <a:spcPts val="2249"/>
              </a:lnSpc>
              <a:spcBef>
                <a:spcPct val="0"/>
              </a:spcBef>
            </a:pPr>
            <a:r>
              <a:rPr lang="en-US" sz="1499" strike="noStrike">
                <a:solidFill>
                  <a:srgbClr val="FFFFFF"/>
                </a:solidFill>
                <a:latin typeface="Comic Sans"/>
                <a:ea typeface="Comic Sans"/>
                <a:cs typeface="Comic Sans"/>
                <a:sym typeface="Comic Sans"/>
                <a:hlinkClick r:id="rId30" tooltip="https://sohailasalama.lovable.app"/>
              </a:rPr>
              <a:t>View Profile</a:t>
            </a:r>
          </a:p>
        </p:txBody>
      </p:sp>
      <p:sp>
        <p:nvSpPr>
          <p:cNvPr name="TextBox 63" id="63"/>
          <p:cNvSpPr txBox="true"/>
          <p:nvPr/>
        </p:nvSpPr>
        <p:spPr>
          <a:xfrm rot="0">
            <a:off x="2055765" y="7654464"/>
            <a:ext cx="515108" cy="361923"/>
          </a:xfrm>
          <a:prstGeom prst="rect">
            <a:avLst/>
          </a:prstGeom>
        </p:spPr>
        <p:txBody>
          <a:bodyPr anchor="t" rtlCol="false" tIns="0" lIns="0" bIns="0" rIns="0">
            <a:spAutoFit/>
          </a:bodyPr>
          <a:lstStyle/>
          <a:p>
            <a:pPr algn="ctr">
              <a:lnSpc>
                <a:spcPts val="2879"/>
              </a:lnSpc>
            </a:pPr>
            <a:r>
              <a:rPr lang="en-US" b="true" sz="2400">
                <a:solidFill>
                  <a:srgbClr val="FFFFFF"/>
                </a:solidFill>
                <a:latin typeface="Open Sauce Bold"/>
                <a:ea typeface="Open Sauce Bold"/>
                <a:cs typeface="Open Sauce Bold"/>
                <a:sym typeface="Open Sauce Bold"/>
              </a:rPr>
              <a:t>01</a:t>
            </a:r>
          </a:p>
        </p:txBody>
      </p:sp>
      <p:sp>
        <p:nvSpPr>
          <p:cNvPr name="TextBox 64" id="64"/>
          <p:cNvSpPr txBox="true"/>
          <p:nvPr/>
        </p:nvSpPr>
        <p:spPr>
          <a:xfrm rot="0">
            <a:off x="4788038" y="7654464"/>
            <a:ext cx="515108" cy="361923"/>
          </a:xfrm>
          <a:prstGeom prst="rect">
            <a:avLst/>
          </a:prstGeom>
        </p:spPr>
        <p:txBody>
          <a:bodyPr anchor="t" rtlCol="false" tIns="0" lIns="0" bIns="0" rIns="0">
            <a:spAutoFit/>
          </a:bodyPr>
          <a:lstStyle/>
          <a:p>
            <a:pPr algn="ctr">
              <a:lnSpc>
                <a:spcPts val="2879"/>
              </a:lnSpc>
            </a:pPr>
            <a:r>
              <a:rPr lang="en-US" b="true" sz="2400">
                <a:solidFill>
                  <a:srgbClr val="FFFFFF"/>
                </a:solidFill>
                <a:latin typeface="Open Sauce Bold"/>
                <a:ea typeface="Open Sauce Bold"/>
                <a:cs typeface="Open Sauce Bold"/>
                <a:sym typeface="Open Sauce Bold"/>
              </a:rPr>
              <a:t>02</a:t>
            </a:r>
          </a:p>
        </p:txBody>
      </p:sp>
      <p:sp>
        <p:nvSpPr>
          <p:cNvPr name="TextBox 65" id="65"/>
          <p:cNvSpPr txBox="true"/>
          <p:nvPr/>
        </p:nvSpPr>
        <p:spPr>
          <a:xfrm rot="0">
            <a:off x="7520310" y="7654464"/>
            <a:ext cx="515108" cy="361923"/>
          </a:xfrm>
          <a:prstGeom prst="rect">
            <a:avLst/>
          </a:prstGeom>
        </p:spPr>
        <p:txBody>
          <a:bodyPr anchor="t" rtlCol="false" tIns="0" lIns="0" bIns="0" rIns="0">
            <a:spAutoFit/>
          </a:bodyPr>
          <a:lstStyle/>
          <a:p>
            <a:pPr algn="ctr">
              <a:lnSpc>
                <a:spcPts val="2879"/>
              </a:lnSpc>
            </a:pPr>
            <a:r>
              <a:rPr lang="en-US" b="true" sz="2400">
                <a:solidFill>
                  <a:srgbClr val="FFFFFF"/>
                </a:solidFill>
                <a:latin typeface="Open Sauce Bold"/>
                <a:ea typeface="Open Sauce Bold"/>
                <a:cs typeface="Open Sauce Bold"/>
                <a:sym typeface="Open Sauce Bold"/>
              </a:rPr>
              <a:t>03</a:t>
            </a:r>
          </a:p>
        </p:txBody>
      </p:sp>
      <p:sp>
        <p:nvSpPr>
          <p:cNvPr name="TextBox 66" id="66"/>
          <p:cNvSpPr txBox="true"/>
          <p:nvPr/>
        </p:nvSpPr>
        <p:spPr>
          <a:xfrm rot="0">
            <a:off x="10252582" y="7654464"/>
            <a:ext cx="515108" cy="361923"/>
          </a:xfrm>
          <a:prstGeom prst="rect">
            <a:avLst/>
          </a:prstGeom>
        </p:spPr>
        <p:txBody>
          <a:bodyPr anchor="t" rtlCol="false" tIns="0" lIns="0" bIns="0" rIns="0">
            <a:spAutoFit/>
          </a:bodyPr>
          <a:lstStyle/>
          <a:p>
            <a:pPr algn="ctr">
              <a:lnSpc>
                <a:spcPts val="2879"/>
              </a:lnSpc>
            </a:pPr>
            <a:r>
              <a:rPr lang="en-US" b="true" sz="2400">
                <a:solidFill>
                  <a:srgbClr val="FFFFFF"/>
                </a:solidFill>
                <a:latin typeface="Open Sauce Bold"/>
                <a:ea typeface="Open Sauce Bold"/>
                <a:cs typeface="Open Sauce Bold"/>
                <a:sym typeface="Open Sauce Bold"/>
              </a:rPr>
              <a:t>04</a:t>
            </a:r>
          </a:p>
        </p:txBody>
      </p:sp>
      <p:sp>
        <p:nvSpPr>
          <p:cNvPr name="TextBox 67" id="67"/>
          <p:cNvSpPr txBox="true"/>
          <p:nvPr/>
        </p:nvSpPr>
        <p:spPr>
          <a:xfrm rot="0">
            <a:off x="12984855" y="7654464"/>
            <a:ext cx="515108" cy="361923"/>
          </a:xfrm>
          <a:prstGeom prst="rect">
            <a:avLst/>
          </a:prstGeom>
        </p:spPr>
        <p:txBody>
          <a:bodyPr anchor="t" rtlCol="false" tIns="0" lIns="0" bIns="0" rIns="0">
            <a:spAutoFit/>
          </a:bodyPr>
          <a:lstStyle/>
          <a:p>
            <a:pPr algn="ctr">
              <a:lnSpc>
                <a:spcPts val="2879"/>
              </a:lnSpc>
            </a:pPr>
            <a:r>
              <a:rPr lang="en-US" b="true" sz="2400">
                <a:solidFill>
                  <a:srgbClr val="FFFFFF"/>
                </a:solidFill>
                <a:latin typeface="Open Sauce Bold"/>
                <a:ea typeface="Open Sauce Bold"/>
                <a:cs typeface="Open Sauce Bold"/>
                <a:sym typeface="Open Sauce Bold"/>
              </a:rPr>
              <a:t>05</a:t>
            </a:r>
          </a:p>
        </p:txBody>
      </p:sp>
      <p:sp>
        <p:nvSpPr>
          <p:cNvPr name="TextBox 68" id="68"/>
          <p:cNvSpPr txBox="true"/>
          <p:nvPr/>
        </p:nvSpPr>
        <p:spPr>
          <a:xfrm rot="0">
            <a:off x="15717127" y="7654464"/>
            <a:ext cx="515108" cy="361923"/>
          </a:xfrm>
          <a:prstGeom prst="rect">
            <a:avLst/>
          </a:prstGeom>
        </p:spPr>
        <p:txBody>
          <a:bodyPr anchor="t" rtlCol="false" tIns="0" lIns="0" bIns="0" rIns="0">
            <a:spAutoFit/>
          </a:bodyPr>
          <a:lstStyle/>
          <a:p>
            <a:pPr algn="ctr">
              <a:lnSpc>
                <a:spcPts val="2879"/>
              </a:lnSpc>
            </a:pPr>
            <a:r>
              <a:rPr lang="en-US" b="true" sz="2400">
                <a:solidFill>
                  <a:srgbClr val="FFFFFF"/>
                </a:solidFill>
                <a:latin typeface="Open Sauce Bold"/>
                <a:ea typeface="Open Sauce Bold"/>
                <a:cs typeface="Open Sauce Bold"/>
                <a:sym typeface="Open Sauce Bold"/>
              </a:rPr>
              <a:t>06</a:t>
            </a:r>
          </a:p>
        </p:txBody>
      </p:sp>
    </p:spTree>
  </p:cSld>
  <p:clrMapOvr>
    <a:masterClrMapping/>
  </p:clrMapOvr>
  <p:transition spd="fast">
    <p:fade/>
  </p:transition>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2700000">
            <a:off x="-1296026" y="-4864817"/>
            <a:ext cx="7350438" cy="14572909"/>
            <a:chOff x="0" y="0"/>
            <a:chExt cx="1935918" cy="3838132"/>
          </a:xfrm>
        </p:grpSpPr>
        <p:sp>
          <p:nvSpPr>
            <p:cNvPr name="Freeform 3" id="3"/>
            <p:cNvSpPr/>
            <p:nvPr/>
          </p:nvSpPr>
          <p:spPr>
            <a:xfrm flipH="false" flipV="false" rot="0">
              <a:off x="0" y="0"/>
              <a:ext cx="1935918" cy="3838132"/>
            </a:xfrm>
            <a:custGeom>
              <a:avLst/>
              <a:gdLst/>
              <a:ahLst/>
              <a:cxnLst/>
              <a:rect r="r" b="b" t="t" l="l"/>
              <a:pathLst>
                <a:path h="3838132" w="1935918">
                  <a:moveTo>
                    <a:pt x="0" y="0"/>
                  </a:moveTo>
                  <a:lnTo>
                    <a:pt x="1935918" y="0"/>
                  </a:lnTo>
                  <a:lnTo>
                    <a:pt x="1935918" y="3838132"/>
                  </a:lnTo>
                  <a:lnTo>
                    <a:pt x="0" y="3838132"/>
                  </a:lnTo>
                  <a:close/>
                </a:path>
              </a:pathLst>
            </a:custGeom>
            <a:solidFill>
              <a:srgbClr val="0B4068"/>
            </a:solidFill>
          </p:spPr>
        </p:sp>
        <p:sp>
          <p:nvSpPr>
            <p:cNvPr name="TextBox 4" id="4"/>
            <p:cNvSpPr txBox="true"/>
            <p:nvPr/>
          </p:nvSpPr>
          <p:spPr>
            <a:xfrm>
              <a:off x="0" y="-38100"/>
              <a:ext cx="1935918" cy="3876232"/>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028700" y="752566"/>
            <a:ext cx="8777653" cy="8777653"/>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lnTo>
                    <a:pt x="812800" y="406400"/>
                  </a:lnTo>
                  <a:lnTo>
                    <a:pt x="406400" y="812800"/>
                  </a:lnTo>
                  <a:lnTo>
                    <a:pt x="0" y="406400"/>
                  </a:lnTo>
                  <a:lnTo>
                    <a:pt x="406400" y="0"/>
                  </a:lnTo>
                  <a:close/>
                </a:path>
              </a:pathLst>
            </a:custGeom>
            <a:solidFill>
              <a:srgbClr val="000000">
                <a:alpha val="0"/>
              </a:srgbClr>
            </a:solidFill>
            <a:ln w="19050" cap="sq">
              <a:solidFill>
                <a:srgbClr val="649FC4"/>
              </a:solidFill>
              <a:prstDash val="solid"/>
              <a:miter/>
            </a:ln>
          </p:spPr>
        </p:sp>
        <p:sp>
          <p:nvSpPr>
            <p:cNvPr name="TextBox 7" id="7"/>
            <p:cNvSpPr txBox="true"/>
            <p:nvPr/>
          </p:nvSpPr>
          <p:spPr>
            <a:xfrm>
              <a:off x="139700" y="101600"/>
              <a:ext cx="533400" cy="571500"/>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2700000">
            <a:off x="16592913" y="7577316"/>
            <a:ext cx="2506294" cy="4539277"/>
            <a:chOff x="0" y="0"/>
            <a:chExt cx="660094" cy="1195530"/>
          </a:xfrm>
        </p:grpSpPr>
        <p:sp>
          <p:nvSpPr>
            <p:cNvPr name="Freeform 9" id="9"/>
            <p:cNvSpPr/>
            <p:nvPr/>
          </p:nvSpPr>
          <p:spPr>
            <a:xfrm flipH="false" flipV="false" rot="0">
              <a:off x="0" y="0"/>
              <a:ext cx="660094" cy="1195530"/>
            </a:xfrm>
            <a:custGeom>
              <a:avLst/>
              <a:gdLst/>
              <a:ahLst/>
              <a:cxnLst/>
              <a:rect r="r" b="b" t="t" l="l"/>
              <a:pathLst>
                <a:path h="1195530" w="660094">
                  <a:moveTo>
                    <a:pt x="0" y="0"/>
                  </a:moveTo>
                  <a:lnTo>
                    <a:pt x="660094" y="0"/>
                  </a:lnTo>
                  <a:lnTo>
                    <a:pt x="660094" y="1195530"/>
                  </a:lnTo>
                  <a:lnTo>
                    <a:pt x="0" y="1195530"/>
                  </a:lnTo>
                  <a:close/>
                </a:path>
              </a:pathLst>
            </a:custGeom>
            <a:solidFill>
              <a:srgbClr val="0B4068"/>
            </a:solidFill>
          </p:spPr>
        </p:sp>
        <p:sp>
          <p:nvSpPr>
            <p:cNvPr name="TextBox 10" id="10"/>
            <p:cNvSpPr txBox="true"/>
            <p:nvPr/>
          </p:nvSpPr>
          <p:spPr>
            <a:xfrm>
              <a:off x="0" y="-38100"/>
              <a:ext cx="660094" cy="1233630"/>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1304834" y="1028700"/>
            <a:ext cx="8229600" cy="8229600"/>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lnTo>
                    <a:pt x="812800" y="406400"/>
                  </a:lnTo>
                  <a:lnTo>
                    <a:pt x="406400" y="812800"/>
                  </a:lnTo>
                  <a:lnTo>
                    <a:pt x="0" y="406400"/>
                  </a:lnTo>
                  <a:lnTo>
                    <a:pt x="406400" y="0"/>
                  </a:lnTo>
                  <a:close/>
                </a:path>
              </a:pathLst>
            </a:custGeom>
            <a:blipFill>
              <a:blip r:embed="rId2"/>
              <a:stretch>
                <a:fillRect l="-25046" t="0" r="-25046" b="0"/>
              </a:stretch>
            </a:blipFill>
          </p:spPr>
        </p:sp>
      </p:grpSp>
      <p:grpSp>
        <p:nvGrpSpPr>
          <p:cNvPr name="Group 13" id="13"/>
          <p:cNvGrpSpPr/>
          <p:nvPr/>
        </p:nvGrpSpPr>
        <p:grpSpPr>
          <a:xfrm rot="0">
            <a:off x="8381923" y="-1152512"/>
            <a:ext cx="2305023" cy="2305023"/>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lnTo>
                    <a:pt x="812800" y="406400"/>
                  </a:lnTo>
                  <a:lnTo>
                    <a:pt x="406400" y="812800"/>
                  </a:lnTo>
                  <a:lnTo>
                    <a:pt x="0" y="406400"/>
                  </a:lnTo>
                  <a:lnTo>
                    <a:pt x="406400" y="0"/>
                  </a:lnTo>
                  <a:close/>
                </a:path>
              </a:pathLst>
            </a:custGeom>
            <a:solidFill>
              <a:srgbClr val="000000"/>
            </a:solidFill>
          </p:spPr>
        </p:sp>
        <p:sp>
          <p:nvSpPr>
            <p:cNvPr name="TextBox 15" id="15"/>
            <p:cNvSpPr txBox="true"/>
            <p:nvPr/>
          </p:nvSpPr>
          <p:spPr>
            <a:xfrm>
              <a:off x="139700" y="101600"/>
              <a:ext cx="533400" cy="571500"/>
            </a:xfrm>
            <a:prstGeom prst="rect">
              <a:avLst/>
            </a:prstGeom>
          </p:spPr>
          <p:txBody>
            <a:bodyPr anchor="ctr" rtlCol="false" tIns="50800" lIns="50800" bIns="50800" rIns="50800"/>
            <a:lstStyle/>
            <a:p>
              <a:pPr algn="ctr">
                <a:lnSpc>
                  <a:spcPts val="2659"/>
                </a:lnSpc>
              </a:pPr>
            </a:p>
          </p:txBody>
        </p:sp>
      </p:grpSp>
      <p:grpSp>
        <p:nvGrpSpPr>
          <p:cNvPr name="Group 16" id="16"/>
          <p:cNvGrpSpPr/>
          <p:nvPr/>
        </p:nvGrpSpPr>
        <p:grpSpPr>
          <a:xfrm rot="0">
            <a:off x="14768898" y="9258300"/>
            <a:ext cx="2305023" cy="2305023"/>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lnTo>
                    <a:pt x="812800" y="406400"/>
                  </a:lnTo>
                  <a:lnTo>
                    <a:pt x="406400" y="812800"/>
                  </a:lnTo>
                  <a:lnTo>
                    <a:pt x="0" y="406400"/>
                  </a:lnTo>
                  <a:lnTo>
                    <a:pt x="406400" y="0"/>
                  </a:lnTo>
                  <a:close/>
                </a:path>
              </a:pathLst>
            </a:custGeom>
            <a:solidFill>
              <a:srgbClr val="000000"/>
            </a:solidFill>
          </p:spPr>
        </p:sp>
        <p:sp>
          <p:nvSpPr>
            <p:cNvPr name="TextBox 18" id="18"/>
            <p:cNvSpPr txBox="true"/>
            <p:nvPr/>
          </p:nvSpPr>
          <p:spPr>
            <a:xfrm>
              <a:off x="139700" y="101600"/>
              <a:ext cx="533400" cy="571500"/>
            </a:xfrm>
            <a:prstGeom prst="rect">
              <a:avLst/>
            </a:prstGeom>
          </p:spPr>
          <p:txBody>
            <a:bodyPr anchor="ctr" rtlCol="false" tIns="50800" lIns="50800" bIns="50800" rIns="50800"/>
            <a:lstStyle/>
            <a:p>
              <a:pPr algn="ctr">
                <a:lnSpc>
                  <a:spcPts val="2659"/>
                </a:lnSpc>
              </a:pPr>
            </a:p>
          </p:txBody>
        </p:sp>
      </p:grpSp>
      <p:sp>
        <p:nvSpPr>
          <p:cNvPr name="Freeform 19" id="19"/>
          <p:cNvSpPr/>
          <p:nvPr/>
        </p:nvSpPr>
        <p:spPr>
          <a:xfrm flipH="false" flipV="false" rot="0">
            <a:off x="-855303" y="6542455"/>
            <a:ext cx="2696272" cy="2389571"/>
          </a:xfrm>
          <a:custGeom>
            <a:avLst/>
            <a:gdLst/>
            <a:ahLst/>
            <a:cxnLst/>
            <a:rect r="r" b="b" t="t" l="l"/>
            <a:pathLst>
              <a:path h="2389571" w="2696272">
                <a:moveTo>
                  <a:pt x="0" y="0"/>
                </a:moveTo>
                <a:lnTo>
                  <a:pt x="2696271" y="0"/>
                </a:lnTo>
                <a:lnTo>
                  <a:pt x="2696271" y="2389571"/>
                </a:lnTo>
                <a:lnTo>
                  <a:pt x="0" y="238957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20" id="20"/>
          <p:cNvGrpSpPr/>
          <p:nvPr/>
        </p:nvGrpSpPr>
        <p:grpSpPr>
          <a:xfrm rot="0">
            <a:off x="17007359" y="533978"/>
            <a:ext cx="704983" cy="704983"/>
            <a:chOff x="0" y="0"/>
            <a:chExt cx="812800" cy="812800"/>
          </a:xfrm>
        </p:grpSpPr>
        <p:sp>
          <p:nvSpPr>
            <p:cNvPr name="Freeform 21" id="21"/>
            <p:cNvSpPr/>
            <p:nvPr/>
          </p:nvSpPr>
          <p:spPr>
            <a:xfrm flipH="false" flipV="false" rot="0">
              <a:off x="0" y="0"/>
              <a:ext cx="812800" cy="812800"/>
            </a:xfrm>
            <a:custGeom>
              <a:avLst/>
              <a:gdLst/>
              <a:ahLst/>
              <a:cxnLst/>
              <a:rect r="r" b="b" t="t" l="l"/>
              <a:pathLst>
                <a:path h="812800" w="812800">
                  <a:moveTo>
                    <a:pt x="406400" y="0"/>
                  </a:moveTo>
                  <a:lnTo>
                    <a:pt x="812800" y="406400"/>
                  </a:lnTo>
                  <a:lnTo>
                    <a:pt x="406400" y="812800"/>
                  </a:lnTo>
                  <a:lnTo>
                    <a:pt x="0" y="406400"/>
                  </a:lnTo>
                  <a:lnTo>
                    <a:pt x="406400" y="0"/>
                  </a:lnTo>
                  <a:close/>
                </a:path>
              </a:pathLst>
            </a:custGeom>
            <a:solidFill>
              <a:srgbClr val="000000"/>
            </a:solidFill>
          </p:spPr>
        </p:sp>
        <p:sp>
          <p:nvSpPr>
            <p:cNvPr name="TextBox 22" id="22"/>
            <p:cNvSpPr txBox="true"/>
            <p:nvPr/>
          </p:nvSpPr>
          <p:spPr>
            <a:xfrm>
              <a:off x="139700" y="101600"/>
              <a:ext cx="533400" cy="571500"/>
            </a:xfrm>
            <a:prstGeom prst="rect">
              <a:avLst/>
            </a:prstGeom>
          </p:spPr>
          <p:txBody>
            <a:bodyPr anchor="ctr" rtlCol="false" tIns="50800" lIns="50800" bIns="50800" rIns="50800"/>
            <a:lstStyle/>
            <a:p>
              <a:pPr algn="ctr">
                <a:lnSpc>
                  <a:spcPts val="2659"/>
                </a:lnSpc>
              </a:pPr>
            </a:p>
          </p:txBody>
        </p:sp>
      </p:grpSp>
      <p:sp>
        <p:nvSpPr>
          <p:cNvPr name="TextBox 23" id="23"/>
          <p:cNvSpPr txBox="true"/>
          <p:nvPr/>
        </p:nvSpPr>
        <p:spPr>
          <a:xfrm rot="0">
            <a:off x="10343218" y="2127904"/>
            <a:ext cx="5368495" cy="1767650"/>
          </a:xfrm>
          <a:prstGeom prst="rect">
            <a:avLst/>
          </a:prstGeom>
        </p:spPr>
        <p:txBody>
          <a:bodyPr anchor="t" rtlCol="false" tIns="0" lIns="0" bIns="0" rIns="0">
            <a:spAutoFit/>
          </a:bodyPr>
          <a:lstStyle/>
          <a:p>
            <a:pPr algn="l">
              <a:lnSpc>
                <a:spcPts val="6991"/>
              </a:lnSpc>
            </a:pPr>
            <a:r>
              <a:rPr lang="en-US" sz="5925" b="true">
                <a:solidFill>
                  <a:srgbClr val="000000"/>
                </a:solidFill>
                <a:latin typeface="Open Sauce Bold"/>
                <a:ea typeface="Open Sauce Bold"/>
                <a:cs typeface="Open Sauce Bold"/>
                <a:sym typeface="Open Sauce Bold"/>
              </a:rPr>
              <a:t>Uk Train Rides Dataset</a:t>
            </a:r>
          </a:p>
        </p:txBody>
      </p:sp>
      <p:sp>
        <p:nvSpPr>
          <p:cNvPr name="TextBox 24" id="24"/>
          <p:cNvSpPr txBox="true"/>
          <p:nvPr/>
        </p:nvSpPr>
        <p:spPr>
          <a:xfrm rot="0">
            <a:off x="11133008" y="8098042"/>
            <a:ext cx="1894458" cy="300327"/>
          </a:xfrm>
          <a:prstGeom prst="rect">
            <a:avLst/>
          </a:prstGeom>
        </p:spPr>
        <p:txBody>
          <a:bodyPr anchor="t" rtlCol="false" tIns="0" lIns="0" bIns="0" rIns="0">
            <a:spAutoFit/>
          </a:bodyPr>
          <a:lstStyle/>
          <a:p>
            <a:pPr algn="ctr">
              <a:lnSpc>
                <a:spcPts val="2340"/>
              </a:lnSpc>
            </a:pPr>
            <a:r>
              <a:rPr lang="en-US" b="true" sz="1983">
                <a:solidFill>
                  <a:srgbClr val="FFFFFF"/>
                </a:solidFill>
                <a:latin typeface="Open Sauce Bold"/>
                <a:ea typeface="Open Sauce Bold"/>
                <a:cs typeface="Open Sauce Bold"/>
                <a:sym typeface="Open Sauce Bold"/>
              </a:rPr>
              <a:t>Learn More</a:t>
            </a:r>
          </a:p>
        </p:txBody>
      </p:sp>
      <p:sp>
        <p:nvSpPr>
          <p:cNvPr name="TextBox 25" id="25"/>
          <p:cNvSpPr txBox="true"/>
          <p:nvPr/>
        </p:nvSpPr>
        <p:spPr>
          <a:xfrm rot="0">
            <a:off x="10343218" y="6638415"/>
            <a:ext cx="7176787" cy="2073910"/>
          </a:xfrm>
          <a:prstGeom prst="rect">
            <a:avLst/>
          </a:prstGeom>
        </p:spPr>
        <p:txBody>
          <a:bodyPr anchor="t" rtlCol="false" tIns="0" lIns="0" bIns="0" rIns="0">
            <a:spAutoFit/>
          </a:bodyPr>
          <a:lstStyle/>
          <a:p>
            <a:pPr algn="l">
              <a:lnSpc>
                <a:spcPts val="3320"/>
              </a:lnSpc>
            </a:pPr>
            <a:r>
              <a:rPr lang="en-US" sz="2000">
                <a:solidFill>
                  <a:srgbClr val="000000"/>
                </a:solidFill>
                <a:latin typeface="Canva Sans"/>
                <a:ea typeface="Canva Sans"/>
                <a:cs typeface="Canva Sans"/>
                <a:sym typeface="Canva Sans"/>
              </a:rPr>
              <a:t>The dataset was acquired from the </a:t>
            </a:r>
            <a:r>
              <a:rPr lang="en-US" b="true" sz="2000">
                <a:solidFill>
                  <a:srgbClr val="000000"/>
                </a:solidFill>
                <a:latin typeface="Canva Sans Bold"/>
                <a:ea typeface="Canva Sans Bold"/>
                <a:cs typeface="Canva Sans Bold"/>
                <a:sym typeface="Canva Sans Bold"/>
              </a:rPr>
              <a:t>Ministry of Communications and Information Technology</a:t>
            </a:r>
            <a:r>
              <a:rPr lang="en-US" sz="2000">
                <a:solidFill>
                  <a:srgbClr val="000000"/>
                </a:solidFill>
                <a:latin typeface="Canva Sans"/>
                <a:ea typeface="Canva Sans"/>
                <a:cs typeface="Canva Sans"/>
                <a:sym typeface="Canva Sans"/>
              </a:rPr>
              <a:t>, ensuring its authenticity and reliability. The data is stored in </a:t>
            </a:r>
            <a:r>
              <a:rPr lang="en-US" b="true" sz="2000">
                <a:solidFill>
                  <a:srgbClr val="000000"/>
                </a:solidFill>
                <a:latin typeface="Canva Sans Bold"/>
                <a:ea typeface="Canva Sans Bold"/>
                <a:cs typeface="Canva Sans Bold"/>
                <a:sym typeface="Canva Sans Bold"/>
              </a:rPr>
              <a:t>Excel format (.xlsx)</a:t>
            </a:r>
            <a:r>
              <a:rPr lang="en-US" sz="2000">
                <a:solidFill>
                  <a:srgbClr val="000000"/>
                </a:solidFill>
                <a:latin typeface="Canva Sans"/>
                <a:ea typeface="Canva Sans"/>
                <a:cs typeface="Canva Sans"/>
                <a:sym typeface="Canva Sans"/>
              </a:rPr>
              <a:t>, making it easy to handle and analyze with common data analysis tools.</a:t>
            </a:r>
          </a:p>
        </p:txBody>
      </p:sp>
      <p:sp>
        <p:nvSpPr>
          <p:cNvPr name="TextBox 26" id="26"/>
          <p:cNvSpPr txBox="true"/>
          <p:nvPr/>
        </p:nvSpPr>
        <p:spPr>
          <a:xfrm rot="0">
            <a:off x="17107909" y="714466"/>
            <a:ext cx="503883" cy="322561"/>
          </a:xfrm>
          <a:prstGeom prst="rect">
            <a:avLst/>
          </a:prstGeom>
        </p:spPr>
        <p:txBody>
          <a:bodyPr anchor="t" rtlCol="false" tIns="0" lIns="0" bIns="0" rIns="0">
            <a:spAutoFit/>
          </a:bodyPr>
          <a:lstStyle/>
          <a:p>
            <a:pPr algn="ctr">
              <a:lnSpc>
                <a:spcPts val="2696"/>
              </a:lnSpc>
            </a:pPr>
            <a:r>
              <a:rPr lang="en-US" sz="1925">
                <a:solidFill>
                  <a:srgbClr val="FFFFFF"/>
                </a:solidFill>
                <a:latin typeface="Canva Sans"/>
                <a:ea typeface="Canva Sans"/>
                <a:cs typeface="Canva Sans"/>
                <a:sym typeface="Canva Sans"/>
              </a:rPr>
              <a:t>03</a:t>
            </a:r>
          </a:p>
        </p:txBody>
      </p:sp>
      <p:sp>
        <p:nvSpPr>
          <p:cNvPr name="TextBox 27" id="27"/>
          <p:cNvSpPr txBox="true"/>
          <p:nvPr/>
        </p:nvSpPr>
        <p:spPr>
          <a:xfrm rot="0">
            <a:off x="10361740" y="3999419"/>
            <a:ext cx="2665725" cy="349277"/>
          </a:xfrm>
          <a:prstGeom prst="rect">
            <a:avLst/>
          </a:prstGeom>
        </p:spPr>
        <p:txBody>
          <a:bodyPr anchor="t" rtlCol="false" tIns="0" lIns="0" bIns="0" rIns="0">
            <a:spAutoFit/>
          </a:bodyPr>
          <a:lstStyle/>
          <a:p>
            <a:pPr algn="l" marL="0" indent="0" lvl="0">
              <a:lnSpc>
                <a:spcPts val="2800"/>
              </a:lnSpc>
              <a:spcBef>
                <a:spcPct val="0"/>
              </a:spcBef>
            </a:pPr>
            <a:r>
              <a:rPr lang="en-US" b="true" sz="2000" strike="noStrike" u="none">
                <a:solidFill>
                  <a:srgbClr val="1DA0D6"/>
                </a:solidFill>
                <a:latin typeface="Canva Sans Bold"/>
                <a:ea typeface="Canva Sans Bold"/>
                <a:cs typeface="Canva Sans Bold"/>
                <a:sym typeface="Canva Sans Bold"/>
              </a:rPr>
              <a:t>About :</a:t>
            </a:r>
          </a:p>
        </p:txBody>
      </p:sp>
      <p:sp>
        <p:nvSpPr>
          <p:cNvPr name="TextBox 28" id="28"/>
          <p:cNvSpPr txBox="true"/>
          <p:nvPr/>
        </p:nvSpPr>
        <p:spPr>
          <a:xfrm rot="0">
            <a:off x="10361740" y="6203284"/>
            <a:ext cx="3393210" cy="349277"/>
          </a:xfrm>
          <a:prstGeom prst="rect">
            <a:avLst/>
          </a:prstGeom>
        </p:spPr>
        <p:txBody>
          <a:bodyPr anchor="t" rtlCol="false" tIns="0" lIns="0" bIns="0" rIns="0">
            <a:spAutoFit/>
          </a:bodyPr>
          <a:lstStyle/>
          <a:p>
            <a:pPr algn="l">
              <a:lnSpc>
                <a:spcPts val="2800"/>
              </a:lnSpc>
              <a:spcBef>
                <a:spcPct val="0"/>
              </a:spcBef>
            </a:pPr>
            <a:r>
              <a:rPr lang="en-US" b="true" sz="2000">
                <a:solidFill>
                  <a:srgbClr val="1DA0D6"/>
                </a:solidFill>
                <a:latin typeface="Canva Sans Bold"/>
                <a:ea typeface="Canva Sans Bold"/>
                <a:cs typeface="Canva Sans Bold"/>
                <a:sym typeface="Canva Sans Bold"/>
              </a:rPr>
              <a:t>Data Source and format :</a:t>
            </a:r>
          </a:p>
        </p:txBody>
      </p:sp>
      <p:sp>
        <p:nvSpPr>
          <p:cNvPr name="TextBox 29" id="29"/>
          <p:cNvSpPr txBox="true"/>
          <p:nvPr/>
        </p:nvSpPr>
        <p:spPr>
          <a:xfrm rot="0">
            <a:off x="10343218" y="4347854"/>
            <a:ext cx="7176787" cy="1654810"/>
          </a:xfrm>
          <a:prstGeom prst="rect">
            <a:avLst/>
          </a:prstGeom>
        </p:spPr>
        <p:txBody>
          <a:bodyPr anchor="t" rtlCol="false" tIns="0" lIns="0" bIns="0" rIns="0">
            <a:spAutoFit/>
          </a:bodyPr>
          <a:lstStyle/>
          <a:p>
            <a:pPr algn="l">
              <a:lnSpc>
                <a:spcPts val="3320"/>
              </a:lnSpc>
            </a:pPr>
            <a:r>
              <a:rPr lang="en-US" sz="2000">
                <a:solidFill>
                  <a:srgbClr val="000000"/>
                </a:solidFill>
                <a:latin typeface="Canva Sans"/>
                <a:ea typeface="Canva Sans"/>
                <a:cs typeface="Canva Sans"/>
                <a:sym typeface="Canva Sans"/>
              </a:rPr>
              <a:t>Th</a:t>
            </a:r>
            <a:r>
              <a:rPr lang="en-US" sz="2000">
                <a:solidFill>
                  <a:srgbClr val="000000"/>
                </a:solidFill>
                <a:latin typeface="Canva Sans"/>
                <a:ea typeface="Canva Sans"/>
                <a:cs typeface="Canva Sans"/>
                <a:sym typeface="Canva Sans"/>
              </a:rPr>
              <a:t>e UK Trains dataset contains information related to train operations and services within the United Kingdom. It provides structured data that can be used for analysis of train schedules, routes, and performance patterns. </a:t>
            </a:r>
          </a:p>
        </p:txBody>
      </p:sp>
    </p:spTree>
  </p:cSld>
  <p:clrMapOvr>
    <a:masterClrMapping/>
  </p:clrMapOvr>
  <p:transition spd="fast">
    <p:fade/>
  </p:transition>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2700000">
            <a:off x="16287139" y="-533982"/>
            <a:ext cx="3196932" cy="1881597"/>
            <a:chOff x="0" y="0"/>
            <a:chExt cx="841990" cy="495565"/>
          </a:xfrm>
        </p:grpSpPr>
        <p:sp>
          <p:nvSpPr>
            <p:cNvPr name="Freeform 3" id="3"/>
            <p:cNvSpPr/>
            <p:nvPr/>
          </p:nvSpPr>
          <p:spPr>
            <a:xfrm flipH="false" flipV="false" rot="0">
              <a:off x="0" y="0"/>
              <a:ext cx="841990" cy="495565"/>
            </a:xfrm>
            <a:custGeom>
              <a:avLst/>
              <a:gdLst/>
              <a:ahLst/>
              <a:cxnLst/>
              <a:rect r="r" b="b" t="t" l="l"/>
              <a:pathLst>
                <a:path h="495565" w="841990">
                  <a:moveTo>
                    <a:pt x="0" y="0"/>
                  </a:moveTo>
                  <a:lnTo>
                    <a:pt x="841990" y="0"/>
                  </a:lnTo>
                  <a:lnTo>
                    <a:pt x="841990" y="495565"/>
                  </a:lnTo>
                  <a:lnTo>
                    <a:pt x="0" y="495565"/>
                  </a:lnTo>
                  <a:close/>
                </a:path>
              </a:pathLst>
            </a:custGeom>
            <a:solidFill>
              <a:srgbClr val="77A6CC"/>
            </a:solidFill>
          </p:spPr>
        </p:sp>
        <p:sp>
          <p:nvSpPr>
            <p:cNvPr name="TextBox 4" id="4"/>
            <p:cNvSpPr txBox="true"/>
            <p:nvPr/>
          </p:nvSpPr>
          <p:spPr>
            <a:xfrm>
              <a:off x="0" y="-38100"/>
              <a:ext cx="841990" cy="533665"/>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4937562" y="-1276323"/>
            <a:ext cx="2305023" cy="2305023"/>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lnTo>
                    <a:pt x="812800" y="406400"/>
                  </a:lnTo>
                  <a:lnTo>
                    <a:pt x="406400" y="812800"/>
                  </a:lnTo>
                  <a:lnTo>
                    <a:pt x="0" y="406400"/>
                  </a:lnTo>
                  <a:lnTo>
                    <a:pt x="406400" y="0"/>
                  </a:lnTo>
                  <a:close/>
                </a:path>
              </a:pathLst>
            </a:custGeom>
            <a:solidFill>
              <a:srgbClr val="000000"/>
            </a:solidFill>
          </p:spPr>
        </p:sp>
        <p:sp>
          <p:nvSpPr>
            <p:cNvPr name="TextBox 7" id="7"/>
            <p:cNvSpPr txBox="true"/>
            <p:nvPr/>
          </p:nvSpPr>
          <p:spPr>
            <a:xfrm>
              <a:off x="139700" y="101600"/>
              <a:ext cx="533400" cy="571500"/>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5373647" y="6990728"/>
            <a:ext cx="9446602" cy="9446602"/>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lnTo>
                    <a:pt x="812800" y="406400"/>
                  </a:lnTo>
                  <a:lnTo>
                    <a:pt x="406400" y="812800"/>
                  </a:lnTo>
                  <a:lnTo>
                    <a:pt x="0" y="406400"/>
                  </a:lnTo>
                  <a:lnTo>
                    <a:pt x="406400" y="0"/>
                  </a:lnTo>
                  <a:close/>
                </a:path>
              </a:pathLst>
            </a:custGeom>
            <a:solidFill>
              <a:srgbClr val="77A6CC"/>
            </a:solidFill>
          </p:spPr>
        </p:sp>
        <p:sp>
          <p:nvSpPr>
            <p:cNvPr name="TextBox 10" id="10"/>
            <p:cNvSpPr txBox="true"/>
            <p:nvPr/>
          </p:nvSpPr>
          <p:spPr>
            <a:xfrm>
              <a:off x="139700" y="101600"/>
              <a:ext cx="533400" cy="571500"/>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1387055" y="6293354"/>
            <a:ext cx="2305023" cy="2305023"/>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lnTo>
                    <a:pt x="812800" y="406400"/>
                  </a:lnTo>
                  <a:lnTo>
                    <a:pt x="406400" y="812800"/>
                  </a:lnTo>
                  <a:lnTo>
                    <a:pt x="0" y="406400"/>
                  </a:lnTo>
                  <a:lnTo>
                    <a:pt x="406400" y="0"/>
                  </a:lnTo>
                  <a:close/>
                </a:path>
              </a:pathLst>
            </a:custGeom>
            <a:solidFill>
              <a:srgbClr val="000000"/>
            </a:solidFill>
          </p:spPr>
        </p:sp>
        <p:sp>
          <p:nvSpPr>
            <p:cNvPr name="TextBox 13" id="13"/>
            <p:cNvSpPr txBox="true"/>
            <p:nvPr/>
          </p:nvSpPr>
          <p:spPr>
            <a:xfrm>
              <a:off x="139700" y="101600"/>
              <a:ext cx="533400" cy="571500"/>
            </a:xfrm>
            <a:prstGeom prst="rect">
              <a:avLst/>
            </a:prstGeom>
          </p:spPr>
          <p:txBody>
            <a:bodyPr anchor="ctr" rtlCol="false" tIns="50800" lIns="50800" bIns="50800" rIns="50800"/>
            <a:lstStyle/>
            <a:p>
              <a:pPr algn="ctr">
                <a:lnSpc>
                  <a:spcPts val="2659"/>
                </a:lnSpc>
              </a:pPr>
            </a:p>
          </p:txBody>
        </p:sp>
      </p:grpSp>
      <p:sp>
        <p:nvSpPr>
          <p:cNvPr name="Freeform 14" id="14"/>
          <p:cNvSpPr/>
          <p:nvPr/>
        </p:nvSpPr>
        <p:spPr>
          <a:xfrm flipH="true" flipV="false" rot="0">
            <a:off x="16537469" y="1376795"/>
            <a:ext cx="2696272" cy="2389571"/>
          </a:xfrm>
          <a:custGeom>
            <a:avLst/>
            <a:gdLst/>
            <a:ahLst/>
            <a:cxnLst/>
            <a:rect r="r" b="b" t="t" l="l"/>
            <a:pathLst>
              <a:path h="2389571" w="2696272">
                <a:moveTo>
                  <a:pt x="2696272" y="0"/>
                </a:moveTo>
                <a:lnTo>
                  <a:pt x="0" y="0"/>
                </a:lnTo>
                <a:lnTo>
                  <a:pt x="0" y="2389571"/>
                </a:lnTo>
                <a:lnTo>
                  <a:pt x="2696272" y="2389571"/>
                </a:lnTo>
                <a:lnTo>
                  <a:pt x="2696272"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5" id="15"/>
          <p:cNvGrpSpPr/>
          <p:nvPr/>
        </p:nvGrpSpPr>
        <p:grpSpPr>
          <a:xfrm rot="0">
            <a:off x="17007359" y="533978"/>
            <a:ext cx="704983" cy="704983"/>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lnTo>
                    <a:pt x="812800" y="406400"/>
                  </a:lnTo>
                  <a:lnTo>
                    <a:pt x="406400" y="812800"/>
                  </a:lnTo>
                  <a:lnTo>
                    <a:pt x="0" y="406400"/>
                  </a:lnTo>
                  <a:lnTo>
                    <a:pt x="406400" y="0"/>
                  </a:lnTo>
                  <a:close/>
                </a:path>
              </a:pathLst>
            </a:custGeom>
            <a:solidFill>
              <a:srgbClr val="000000"/>
            </a:solidFill>
          </p:spPr>
        </p:sp>
        <p:sp>
          <p:nvSpPr>
            <p:cNvPr name="TextBox 17" id="17"/>
            <p:cNvSpPr txBox="true"/>
            <p:nvPr/>
          </p:nvSpPr>
          <p:spPr>
            <a:xfrm>
              <a:off x="139700" y="101600"/>
              <a:ext cx="533400" cy="571500"/>
            </a:xfrm>
            <a:prstGeom prst="rect">
              <a:avLst/>
            </a:prstGeom>
          </p:spPr>
          <p:txBody>
            <a:bodyPr anchor="ctr" rtlCol="false" tIns="50800" lIns="50800" bIns="50800" rIns="50800"/>
            <a:lstStyle/>
            <a:p>
              <a:pPr algn="ctr">
                <a:lnSpc>
                  <a:spcPts val="2659"/>
                </a:lnSpc>
              </a:pPr>
            </a:p>
          </p:txBody>
        </p:sp>
      </p:grpSp>
      <p:grpSp>
        <p:nvGrpSpPr>
          <p:cNvPr name="Group 18" id="18"/>
          <p:cNvGrpSpPr/>
          <p:nvPr/>
        </p:nvGrpSpPr>
        <p:grpSpPr>
          <a:xfrm rot="0">
            <a:off x="1414188" y="6179865"/>
            <a:ext cx="3048000" cy="1524000"/>
            <a:chOff x="0" y="0"/>
            <a:chExt cx="802765" cy="401383"/>
          </a:xfrm>
        </p:grpSpPr>
        <p:sp>
          <p:nvSpPr>
            <p:cNvPr name="Freeform 19" id="19"/>
            <p:cNvSpPr/>
            <p:nvPr/>
          </p:nvSpPr>
          <p:spPr>
            <a:xfrm flipH="false" flipV="false" rot="0">
              <a:off x="0" y="0"/>
              <a:ext cx="802765" cy="401383"/>
            </a:xfrm>
            <a:custGeom>
              <a:avLst/>
              <a:gdLst/>
              <a:ahLst/>
              <a:cxnLst/>
              <a:rect r="r" b="b" t="t" l="l"/>
              <a:pathLst>
                <a:path h="401383" w="802765">
                  <a:moveTo>
                    <a:pt x="0" y="0"/>
                  </a:moveTo>
                  <a:lnTo>
                    <a:pt x="802765" y="0"/>
                  </a:lnTo>
                  <a:lnTo>
                    <a:pt x="802765" y="401383"/>
                  </a:lnTo>
                  <a:lnTo>
                    <a:pt x="0" y="401383"/>
                  </a:lnTo>
                  <a:close/>
                </a:path>
              </a:pathLst>
            </a:custGeom>
            <a:solidFill>
              <a:srgbClr val="D3E1EE"/>
            </a:solidFill>
          </p:spPr>
        </p:sp>
        <p:sp>
          <p:nvSpPr>
            <p:cNvPr name="TextBox 20" id="20"/>
            <p:cNvSpPr txBox="true"/>
            <p:nvPr/>
          </p:nvSpPr>
          <p:spPr>
            <a:xfrm>
              <a:off x="0" y="-28575"/>
              <a:ext cx="802765" cy="429958"/>
            </a:xfrm>
            <a:prstGeom prst="rect">
              <a:avLst/>
            </a:prstGeom>
          </p:spPr>
          <p:txBody>
            <a:bodyPr anchor="ctr" rtlCol="false" tIns="50800" lIns="50800" bIns="50800" rIns="50800"/>
            <a:lstStyle/>
            <a:p>
              <a:pPr algn="ctr">
                <a:lnSpc>
                  <a:spcPts val="2240"/>
                </a:lnSpc>
              </a:pPr>
            </a:p>
          </p:txBody>
        </p:sp>
      </p:grpSp>
      <p:grpSp>
        <p:nvGrpSpPr>
          <p:cNvPr name="Group 21" id="21"/>
          <p:cNvGrpSpPr/>
          <p:nvPr/>
        </p:nvGrpSpPr>
        <p:grpSpPr>
          <a:xfrm rot="-2700000">
            <a:off x="4122261" y="6829820"/>
            <a:ext cx="400050" cy="800100"/>
            <a:chOff x="0" y="0"/>
            <a:chExt cx="203200" cy="406400"/>
          </a:xfrm>
        </p:grpSpPr>
        <p:sp>
          <p:nvSpPr>
            <p:cNvPr name="Freeform 22" id="22"/>
            <p:cNvSpPr/>
            <p:nvPr/>
          </p:nvSpPr>
          <p:spPr>
            <a:xfrm flipH="false" flipV="false" rot="0">
              <a:off x="0" y="0"/>
              <a:ext cx="203200" cy="406400"/>
            </a:xfrm>
            <a:custGeom>
              <a:avLst/>
              <a:gdLst/>
              <a:ahLst/>
              <a:cxnLst/>
              <a:rect r="r" b="b" t="t" l="l"/>
              <a:pathLst>
                <a:path h="406400" w="203200">
                  <a:moveTo>
                    <a:pt x="0" y="0"/>
                  </a:moveTo>
                  <a:lnTo>
                    <a:pt x="0" y="0"/>
                  </a:lnTo>
                  <a:lnTo>
                    <a:pt x="0" y="406400"/>
                  </a:lnTo>
                  <a:lnTo>
                    <a:pt x="0" y="406400"/>
                  </a:lnTo>
                  <a:lnTo>
                    <a:pt x="203200" y="203200"/>
                  </a:lnTo>
                  <a:lnTo>
                    <a:pt x="0" y="0"/>
                  </a:lnTo>
                  <a:close/>
                </a:path>
              </a:pathLst>
            </a:custGeom>
            <a:solidFill>
              <a:srgbClr val="000000">
                <a:alpha val="19608"/>
              </a:srgbClr>
            </a:solidFill>
          </p:spPr>
        </p:sp>
        <p:sp>
          <p:nvSpPr>
            <p:cNvPr name="TextBox 23" id="23"/>
            <p:cNvSpPr txBox="true"/>
            <p:nvPr/>
          </p:nvSpPr>
          <p:spPr>
            <a:xfrm>
              <a:off x="0" y="-28575"/>
              <a:ext cx="88900" cy="434975"/>
            </a:xfrm>
            <a:prstGeom prst="rect">
              <a:avLst/>
            </a:prstGeom>
          </p:spPr>
          <p:txBody>
            <a:bodyPr anchor="ctr" rtlCol="false" tIns="50800" lIns="50800" bIns="50800" rIns="50800"/>
            <a:lstStyle/>
            <a:p>
              <a:pPr algn="ctr">
                <a:lnSpc>
                  <a:spcPts val="2240"/>
                </a:lnSpc>
              </a:pPr>
            </a:p>
          </p:txBody>
        </p:sp>
      </p:grpSp>
      <p:grpSp>
        <p:nvGrpSpPr>
          <p:cNvPr name="Group 24" id="24"/>
          <p:cNvGrpSpPr/>
          <p:nvPr/>
        </p:nvGrpSpPr>
        <p:grpSpPr>
          <a:xfrm rot="0">
            <a:off x="3897969" y="5567199"/>
            <a:ext cx="3048000" cy="1524000"/>
            <a:chOff x="0" y="0"/>
            <a:chExt cx="802765" cy="401383"/>
          </a:xfrm>
        </p:grpSpPr>
        <p:sp>
          <p:nvSpPr>
            <p:cNvPr name="Freeform 25" id="25"/>
            <p:cNvSpPr/>
            <p:nvPr/>
          </p:nvSpPr>
          <p:spPr>
            <a:xfrm flipH="false" flipV="false" rot="0">
              <a:off x="0" y="0"/>
              <a:ext cx="802765" cy="401383"/>
            </a:xfrm>
            <a:custGeom>
              <a:avLst/>
              <a:gdLst/>
              <a:ahLst/>
              <a:cxnLst/>
              <a:rect r="r" b="b" t="t" l="l"/>
              <a:pathLst>
                <a:path h="401383" w="802765">
                  <a:moveTo>
                    <a:pt x="0" y="0"/>
                  </a:moveTo>
                  <a:lnTo>
                    <a:pt x="802765" y="0"/>
                  </a:lnTo>
                  <a:lnTo>
                    <a:pt x="802765" y="401383"/>
                  </a:lnTo>
                  <a:lnTo>
                    <a:pt x="0" y="401383"/>
                  </a:lnTo>
                  <a:close/>
                </a:path>
              </a:pathLst>
            </a:custGeom>
            <a:solidFill>
              <a:srgbClr val="C0CDDF"/>
            </a:solidFill>
          </p:spPr>
        </p:sp>
        <p:sp>
          <p:nvSpPr>
            <p:cNvPr name="TextBox 26" id="26"/>
            <p:cNvSpPr txBox="true"/>
            <p:nvPr/>
          </p:nvSpPr>
          <p:spPr>
            <a:xfrm>
              <a:off x="0" y="-28575"/>
              <a:ext cx="802765" cy="429958"/>
            </a:xfrm>
            <a:prstGeom prst="rect">
              <a:avLst/>
            </a:prstGeom>
          </p:spPr>
          <p:txBody>
            <a:bodyPr anchor="ctr" rtlCol="false" tIns="50800" lIns="50800" bIns="50800" rIns="50800"/>
            <a:lstStyle/>
            <a:p>
              <a:pPr algn="ctr">
                <a:lnSpc>
                  <a:spcPts val="2240"/>
                </a:lnSpc>
              </a:pPr>
            </a:p>
          </p:txBody>
        </p:sp>
      </p:grpSp>
      <p:grpSp>
        <p:nvGrpSpPr>
          <p:cNvPr name="Group 27" id="27"/>
          <p:cNvGrpSpPr/>
          <p:nvPr/>
        </p:nvGrpSpPr>
        <p:grpSpPr>
          <a:xfrm rot="-2700000">
            <a:off x="6604222" y="6266832"/>
            <a:ext cx="400050" cy="800100"/>
            <a:chOff x="0" y="0"/>
            <a:chExt cx="203200" cy="406400"/>
          </a:xfrm>
        </p:grpSpPr>
        <p:sp>
          <p:nvSpPr>
            <p:cNvPr name="Freeform 28" id="28"/>
            <p:cNvSpPr/>
            <p:nvPr/>
          </p:nvSpPr>
          <p:spPr>
            <a:xfrm flipH="false" flipV="false" rot="0">
              <a:off x="0" y="0"/>
              <a:ext cx="203200" cy="406400"/>
            </a:xfrm>
            <a:custGeom>
              <a:avLst/>
              <a:gdLst/>
              <a:ahLst/>
              <a:cxnLst/>
              <a:rect r="r" b="b" t="t" l="l"/>
              <a:pathLst>
                <a:path h="406400" w="203200">
                  <a:moveTo>
                    <a:pt x="0" y="0"/>
                  </a:moveTo>
                  <a:lnTo>
                    <a:pt x="0" y="0"/>
                  </a:lnTo>
                  <a:lnTo>
                    <a:pt x="0" y="406400"/>
                  </a:lnTo>
                  <a:lnTo>
                    <a:pt x="0" y="406400"/>
                  </a:lnTo>
                  <a:lnTo>
                    <a:pt x="203200" y="203200"/>
                  </a:lnTo>
                  <a:lnTo>
                    <a:pt x="0" y="0"/>
                  </a:lnTo>
                  <a:close/>
                </a:path>
              </a:pathLst>
            </a:custGeom>
            <a:solidFill>
              <a:srgbClr val="000000">
                <a:alpha val="19608"/>
              </a:srgbClr>
            </a:solidFill>
          </p:spPr>
        </p:sp>
        <p:sp>
          <p:nvSpPr>
            <p:cNvPr name="TextBox 29" id="29"/>
            <p:cNvSpPr txBox="true"/>
            <p:nvPr/>
          </p:nvSpPr>
          <p:spPr>
            <a:xfrm>
              <a:off x="0" y="-28575"/>
              <a:ext cx="88900" cy="434975"/>
            </a:xfrm>
            <a:prstGeom prst="rect">
              <a:avLst/>
            </a:prstGeom>
          </p:spPr>
          <p:txBody>
            <a:bodyPr anchor="ctr" rtlCol="false" tIns="50800" lIns="50800" bIns="50800" rIns="50800"/>
            <a:lstStyle/>
            <a:p>
              <a:pPr algn="ctr">
                <a:lnSpc>
                  <a:spcPts val="2240"/>
                </a:lnSpc>
              </a:pPr>
            </a:p>
          </p:txBody>
        </p:sp>
      </p:grpSp>
      <p:grpSp>
        <p:nvGrpSpPr>
          <p:cNvPr name="Group 30" id="30"/>
          <p:cNvGrpSpPr/>
          <p:nvPr/>
        </p:nvGrpSpPr>
        <p:grpSpPr>
          <a:xfrm rot="0">
            <a:off x="6379930" y="5004210"/>
            <a:ext cx="3048000" cy="1524000"/>
            <a:chOff x="0" y="0"/>
            <a:chExt cx="802765" cy="401383"/>
          </a:xfrm>
        </p:grpSpPr>
        <p:sp>
          <p:nvSpPr>
            <p:cNvPr name="Freeform 31" id="31"/>
            <p:cNvSpPr/>
            <p:nvPr/>
          </p:nvSpPr>
          <p:spPr>
            <a:xfrm flipH="false" flipV="false" rot="0">
              <a:off x="0" y="0"/>
              <a:ext cx="802765" cy="401383"/>
            </a:xfrm>
            <a:custGeom>
              <a:avLst/>
              <a:gdLst/>
              <a:ahLst/>
              <a:cxnLst/>
              <a:rect r="r" b="b" t="t" l="l"/>
              <a:pathLst>
                <a:path h="401383" w="802765">
                  <a:moveTo>
                    <a:pt x="0" y="0"/>
                  </a:moveTo>
                  <a:lnTo>
                    <a:pt x="802765" y="0"/>
                  </a:lnTo>
                  <a:lnTo>
                    <a:pt x="802765" y="401383"/>
                  </a:lnTo>
                  <a:lnTo>
                    <a:pt x="0" y="401383"/>
                  </a:lnTo>
                  <a:close/>
                </a:path>
              </a:pathLst>
            </a:custGeom>
            <a:solidFill>
              <a:srgbClr val="6882B4"/>
            </a:solidFill>
          </p:spPr>
        </p:sp>
        <p:sp>
          <p:nvSpPr>
            <p:cNvPr name="TextBox 32" id="32"/>
            <p:cNvSpPr txBox="true"/>
            <p:nvPr/>
          </p:nvSpPr>
          <p:spPr>
            <a:xfrm>
              <a:off x="0" y="-28575"/>
              <a:ext cx="802765" cy="429958"/>
            </a:xfrm>
            <a:prstGeom prst="rect">
              <a:avLst/>
            </a:prstGeom>
          </p:spPr>
          <p:txBody>
            <a:bodyPr anchor="ctr" rtlCol="false" tIns="50800" lIns="50800" bIns="50800" rIns="50800"/>
            <a:lstStyle/>
            <a:p>
              <a:pPr algn="ctr">
                <a:lnSpc>
                  <a:spcPts val="2240"/>
                </a:lnSpc>
              </a:pPr>
            </a:p>
          </p:txBody>
        </p:sp>
      </p:grpSp>
      <p:grpSp>
        <p:nvGrpSpPr>
          <p:cNvPr name="Group 33" id="33"/>
          <p:cNvGrpSpPr/>
          <p:nvPr/>
        </p:nvGrpSpPr>
        <p:grpSpPr>
          <a:xfrm rot="-2700000">
            <a:off x="9086182" y="5703843"/>
            <a:ext cx="400050" cy="800100"/>
            <a:chOff x="0" y="0"/>
            <a:chExt cx="203200" cy="406400"/>
          </a:xfrm>
        </p:grpSpPr>
        <p:sp>
          <p:nvSpPr>
            <p:cNvPr name="Freeform 34" id="34"/>
            <p:cNvSpPr/>
            <p:nvPr/>
          </p:nvSpPr>
          <p:spPr>
            <a:xfrm flipH="false" flipV="false" rot="0">
              <a:off x="0" y="0"/>
              <a:ext cx="203200" cy="406400"/>
            </a:xfrm>
            <a:custGeom>
              <a:avLst/>
              <a:gdLst/>
              <a:ahLst/>
              <a:cxnLst/>
              <a:rect r="r" b="b" t="t" l="l"/>
              <a:pathLst>
                <a:path h="406400" w="203200">
                  <a:moveTo>
                    <a:pt x="0" y="0"/>
                  </a:moveTo>
                  <a:lnTo>
                    <a:pt x="0" y="0"/>
                  </a:lnTo>
                  <a:lnTo>
                    <a:pt x="0" y="406400"/>
                  </a:lnTo>
                  <a:lnTo>
                    <a:pt x="0" y="406400"/>
                  </a:lnTo>
                  <a:lnTo>
                    <a:pt x="203200" y="203200"/>
                  </a:lnTo>
                  <a:lnTo>
                    <a:pt x="0" y="0"/>
                  </a:lnTo>
                  <a:close/>
                </a:path>
              </a:pathLst>
            </a:custGeom>
            <a:solidFill>
              <a:srgbClr val="000000">
                <a:alpha val="19608"/>
              </a:srgbClr>
            </a:solidFill>
          </p:spPr>
        </p:sp>
        <p:sp>
          <p:nvSpPr>
            <p:cNvPr name="TextBox 35" id="35"/>
            <p:cNvSpPr txBox="true"/>
            <p:nvPr/>
          </p:nvSpPr>
          <p:spPr>
            <a:xfrm>
              <a:off x="0" y="-28575"/>
              <a:ext cx="88900" cy="434975"/>
            </a:xfrm>
            <a:prstGeom prst="rect">
              <a:avLst/>
            </a:prstGeom>
          </p:spPr>
          <p:txBody>
            <a:bodyPr anchor="ctr" rtlCol="false" tIns="50800" lIns="50800" bIns="50800" rIns="50800"/>
            <a:lstStyle/>
            <a:p>
              <a:pPr algn="ctr">
                <a:lnSpc>
                  <a:spcPts val="2240"/>
                </a:lnSpc>
              </a:pPr>
            </a:p>
          </p:txBody>
        </p:sp>
      </p:grpSp>
      <p:grpSp>
        <p:nvGrpSpPr>
          <p:cNvPr name="Group 36" id="36"/>
          <p:cNvGrpSpPr/>
          <p:nvPr/>
        </p:nvGrpSpPr>
        <p:grpSpPr>
          <a:xfrm rot="0">
            <a:off x="8861890" y="4441222"/>
            <a:ext cx="3048000" cy="1524000"/>
            <a:chOff x="0" y="0"/>
            <a:chExt cx="802765" cy="401383"/>
          </a:xfrm>
        </p:grpSpPr>
        <p:sp>
          <p:nvSpPr>
            <p:cNvPr name="Freeform 37" id="37"/>
            <p:cNvSpPr/>
            <p:nvPr/>
          </p:nvSpPr>
          <p:spPr>
            <a:xfrm flipH="false" flipV="false" rot="0">
              <a:off x="0" y="0"/>
              <a:ext cx="802765" cy="401383"/>
            </a:xfrm>
            <a:custGeom>
              <a:avLst/>
              <a:gdLst/>
              <a:ahLst/>
              <a:cxnLst/>
              <a:rect r="r" b="b" t="t" l="l"/>
              <a:pathLst>
                <a:path h="401383" w="802765">
                  <a:moveTo>
                    <a:pt x="0" y="0"/>
                  </a:moveTo>
                  <a:lnTo>
                    <a:pt x="802765" y="0"/>
                  </a:lnTo>
                  <a:lnTo>
                    <a:pt x="802765" y="401383"/>
                  </a:lnTo>
                  <a:lnTo>
                    <a:pt x="0" y="401383"/>
                  </a:lnTo>
                  <a:close/>
                </a:path>
              </a:pathLst>
            </a:custGeom>
            <a:solidFill>
              <a:srgbClr val="2F3E7A">
                <a:alpha val="96863"/>
              </a:srgbClr>
            </a:solidFill>
          </p:spPr>
        </p:sp>
        <p:sp>
          <p:nvSpPr>
            <p:cNvPr name="TextBox 38" id="38"/>
            <p:cNvSpPr txBox="true"/>
            <p:nvPr/>
          </p:nvSpPr>
          <p:spPr>
            <a:xfrm>
              <a:off x="0" y="-28575"/>
              <a:ext cx="802765" cy="429958"/>
            </a:xfrm>
            <a:prstGeom prst="rect">
              <a:avLst/>
            </a:prstGeom>
          </p:spPr>
          <p:txBody>
            <a:bodyPr anchor="ctr" rtlCol="false" tIns="50800" lIns="50800" bIns="50800" rIns="50800"/>
            <a:lstStyle/>
            <a:p>
              <a:pPr algn="ctr">
                <a:lnSpc>
                  <a:spcPts val="2240"/>
                </a:lnSpc>
              </a:pPr>
            </a:p>
          </p:txBody>
        </p:sp>
      </p:grpSp>
      <p:grpSp>
        <p:nvGrpSpPr>
          <p:cNvPr name="Group 39" id="39"/>
          <p:cNvGrpSpPr/>
          <p:nvPr/>
        </p:nvGrpSpPr>
        <p:grpSpPr>
          <a:xfrm rot="-2700000">
            <a:off x="11568143" y="5140855"/>
            <a:ext cx="400050" cy="800100"/>
            <a:chOff x="0" y="0"/>
            <a:chExt cx="203200" cy="406400"/>
          </a:xfrm>
        </p:grpSpPr>
        <p:sp>
          <p:nvSpPr>
            <p:cNvPr name="Freeform 40" id="40"/>
            <p:cNvSpPr/>
            <p:nvPr/>
          </p:nvSpPr>
          <p:spPr>
            <a:xfrm flipH="false" flipV="false" rot="0">
              <a:off x="0" y="0"/>
              <a:ext cx="203200" cy="406400"/>
            </a:xfrm>
            <a:custGeom>
              <a:avLst/>
              <a:gdLst/>
              <a:ahLst/>
              <a:cxnLst/>
              <a:rect r="r" b="b" t="t" l="l"/>
              <a:pathLst>
                <a:path h="406400" w="203200">
                  <a:moveTo>
                    <a:pt x="0" y="0"/>
                  </a:moveTo>
                  <a:lnTo>
                    <a:pt x="0" y="0"/>
                  </a:lnTo>
                  <a:lnTo>
                    <a:pt x="0" y="406400"/>
                  </a:lnTo>
                  <a:lnTo>
                    <a:pt x="0" y="406400"/>
                  </a:lnTo>
                  <a:lnTo>
                    <a:pt x="203200" y="203200"/>
                  </a:lnTo>
                  <a:lnTo>
                    <a:pt x="0" y="0"/>
                  </a:lnTo>
                  <a:close/>
                </a:path>
              </a:pathLst>
            </a:custGeom>
            <a:solidFill>
              <a:srgbClr val="000000">
                <a:alpha val="19608"/>
              </a:srgbClr>
            </a:solidFill>
          </p:spPr>
        </p:sp>
        <p:sp>
          <p:nvSpPr>
            <p:cNvPr name="TextBox 41" id="41"/>
            <p:cNvSpPr txBox="true"/>
            <p:nvPr/>
          </p:nvSpPr>
          <p:spPr>
            <a:xfrm>
              <a:off x="0" y="-28575"/>
              <a:ext cx="88900" cy="434975"/>
            </a:xfrm>
            <a:prstGeom prst="rect">
              <a:avLst/>
            </a:prstGeom>
          </p:spPr>
          <p:txBody>
            <a:bodyPr anchor="ctr" rtlCol="false" tIns="50800" lIns="50800" bIns="50800" rIns="50800"/>
            <a:lstStyle/>
            <a:p>
              <a:pPr algn="ctr">
                <a:lnSpc>
                  <a:spcPts val="2240"/>
                </a:lnSpc>
              </a:pPr>
            </a:p>
          </p:txBody>
        </p:sp>
      </p:grpSp>
      <p:grpSp>
        <p:nvGrpSpPr>
          <p:cNvPr name="Group 42" id="42"/>
          <p:cNvGrpSpPr/>
          <p:nvPr/>
        </p:nvGrpSpPr>
        <p:grpSpPr>
          <a:xfrm rot="0">
            <a:off x="11343851" y="3878234"/>
            <a:ext cx="3048000" cy="1524000"/>
            <a:chOff x="0" y="0"/>
            <a:chExt cx="802765" cy="401383"/>
          </a:xfrm>
        </p:grpSpPr>
        <p:sp>
          <p:nvSpPr>
            <p:cNvPr name="Freeform 43" id="43"/>
            <p:cNvSpPr/>
            <p:nvPr/>
          </p:nvSpPr>
          <p:spPr>
            <a:xfrm flipH="false" flipV="false" rot="0">
              <a:off x="0" y="0"/>
              <a:ext cx="802765" cy="401383"/>
            </a:xfrm>
            <a:custGeom>
              <a:avLst/>
              <a:gdLst/>
              <a:ahLst/>
              <a:cxnLst/>
              <a:rect r="r" b="b" t="t" l="l"/>
              <a:pathLst>
                <a:path h="401383" w="802765">
                  <a:moveTo>
                    <a:pt x="0" y="0"/>
                  </a:moveTo>
                  <a:lnTo>
                    <a:pt x="802765" y="0"/>
                  </a:lnTo>
                  <a:lnTo>
                    <a:pt x="802765" y="401383"/>
                  </a:lnTo>
                  <a:lnTo>
                    <a:pt x="0" y="401383"/>
                  </a:lnTo>
                  <a:close/>
                </a:path>
              </a:pathLst>
            </a:custGeom>
            <a:solidFill>
              <a:srgbClr val="252C5B">
                <a:alpha val="95686"/>
              </a:srgbClr>
            </a:solidFill>
          </p:spPr>
        </p:sp>
        <p:sp>
          <p:nvSpPr>
            <p:cNvPr name="TextBox 44" id="44"/>
            <p:cNvSpPr txBox="true"/>
            <p:nvPr/>
          </p:nvSpPr>
          <p:spPr>
            <a:xfrm>
              <a:off x="0" y="-28575"/>
              <a:ext cx="802765" cy="429958"/>
            </a:xfrm>
            <a:prstGeom prst="rect">
              <a:avLst/>
            </a:prstGeom>
          </p:spPr>
          <p:txBody>
            <a:bodyPr anchor="ctr" rtlCol="false" tIns="50800" lIns="50800" bIns="50800" rIns="50800"/>
            <a:lstStyle/>
            <a:p>
              <a:pPr algn="ctr">
                <a:lnSpc>
                  <a:spcPts val="2240"/>
                </a:lnSpc>
              </a:pPr>
            </a:p>
          </p:txBody>
        </p:sp>
      </p:grpSp>
      <p:grpSp>
        <p:nvGrpSpPr>
          <p:cNvPr name="Group 45" id="45"/>
          <p:cNvGrpSpPr/>
          <p:nvPr/>
        </p:nvGrpSpPr>
        <p:grpSpPr>
          <a:xfrm rot="-2700000">
            <a:off x="14050104" y="4577867"/>
            <a:ext cx="400050" cy="800100"/>
            <a:chOff x="0" y="0"/>
            <a:chExt cx="203200" cy="406400"/>
          </a:xfrm>
        </p:grpSpPr>
        <p:sp>
          <p:nvSpPr>
            <p:cNvPr name="Freeform 46" id="46"/>
            <p:cNvSpPr/>
            <p:nvPr/>
          </p:nvSpPr>
          <p:spPr>
            <a:xfrm flipH="false" flipV="false" rot="0">
              <a:off x="0" y="0"/>
              <a:ext cx="203200" cy="406400"/>
            </a:xfrm>
            <a:custGeom>
              <a:avLst/>
              <a:gdLst/>
              <a:ahLst/>
              <a:cxnLst/>
              <a:rect r="r" b="b" t="t" l="l"/>
              <a:pathLst>
                <a:path h="406400" w="203200">
                  <a:moveTo>
                    <a:pt x="0" y="0"/>
                  </a:moveTo>
                  <a:lnTo>
                    <a:pt x="0" y="0"/>
                  </a:lnTo>
                  <a:lnTo>
                    <a:pt x="0" y="406400"/>
                  </a:lnTo>
                  <a:lnTo>
                    <a:pt x="0" y="406400"/>
                  </a:lnTo>
                  <a:lnTo>
                    <a:pt x="203200" y="203200"/>
                  </a:lnTo>
                  <a:lnTo>
                    <a:pt x="0" y="0"/>
                  </a:lnTo>
                  <a:close/>
                </a:path>
              </a:pathLst>
            </a:custGeom>
            <a:solidFill>
              <a:srgbClr val="000000">
                <a:alpha val="19608"/>
              </a:srgbClr>
            </a:solidFill>
          </p:spPr>
        </p:sp>
        <p:sp>
          <p:nvSpPr>
            <p:cNvPr name="TextBox 47" id="47"/>
            <p:cNvSpPr txBox="true"/>
            <p:nvPr/>
          </p:nvSpPr>
          <p:spPr>
            <a:xfrm>
              <a:off x="0" y="-28575"/>
              <a:ext cx="88900" cy="434975"/>
            </a:xfrm>
            <a:prstGeom prst="rect">
              <a:avLst/>
            </a:prstGeom>
          </p:spPr>
          <p:txBody>
            <a:bodyPr anchor="ctr" rtlCol="false" tIns="50800" lIns="50800" bIns="50800" rIns="50800"/>
            <a:lstStyle/>
            <a:p>
              <a:pPr algn="ctr">
                <a:lnSpc>
                  <a:spcPts val="2240"/>
                </a:lnSpc>
              </a:pPr>
            </a:p>
          </p:txBody>
        </p:sp>
      </p:grpSp>
      <p:grpSp>
        <p:nvGrpSpPr>
          <p:cNvPr name="Group 48" id="48"/>
          <p:cNvGrpSpPr/>
          <p:nvPr/>
        </p:nvGrpSpPr>
        <p:grpSpPr>
          <a:xfrm rot="0">
            <a:off x="13825812" y="3315245"/>
            <a:ext cx="3048000" cy="1524000"/>
            <a:chOff x="0" y="0"/>
            <a:chExt cx="802765" cy="401383"/>
          </a:xfrm>
        </p:grpSpPr>
        <p:sp>
          <p:nvSpPr>
            <p:cNvPr name="Freeform 49" id="49"/>
            <p:cNvSpPr/>
            <p:nvPr/>
          </p:nvSpPr>
          <p:spPr>
            <a:xfrm flipH="false" flipV="false" rot="0">
              <a:off x="0" y="0"/>
              <a:ext cx="802765" cy="401383"/>
            </a:xfrm>
            <a:custGeom>
              <a:avLst/>
              <a:gdLst/>
              <a:ahLst/>
              <a:cxnLst/>
              <a:rect r="r" b="b" t="t" l="l"/>
              <a:pathLst>
                <a:path h="401383" w="802765">
                  <a:moveTo>
                    <a:pt x="0" y="0"/>
                  </a:moveTo>
                  <a:lnTo>
                    <a:pt x="802765" y="0"/>
                  </a:lnTo>
                  <a:lnTo>
                    <a:pt x="802765" y="401383"/>
                  </a:lnTo>
                  <a:lnTo>
                    <a:pt x="0" y="401383"/>
                  </a:lnTo>
                  <a:close/>
                </a:path>
              </a:pathLst>
            </a:custGeom>
            <a:solidFill>
              <a:srgbClr val="242249">
                <a:alpha val="98824"/>
              </a:srgbClr>
            </a:solidFill>
          </p:spPr>
        </p:sp>
        <p:sp>
          <p:nvSpPr>
            <p:cNvPr name="TextBox 50" id="50"/>
            <p:cNvSpPr txBox="true"/>
            <p:nvPr/>
          </p:nvSpPr>
          <p:spPr>
            <a:xfrm>
              <a:off x="0" y="-28575"/>
              <a:ext cx="802765" cy="429958"/>
            </a:xfrm>
            <a:prstGeom prst="rect">
              <a:avLst/>
            </a:prstGeom>
          </p:spPr>
          <p:txBody>
            <a:bodyPr anchor="ctr" rtlCol="false" tIns="50800" lIns="50800" bIns="50800" rIns="50800"/>
            <a:lstStyle/>
            <a:p>
              <a:pPr algn="ctr">
                <a:lnSpc>
                  <a:spcPts val="2240"/>
                </a:lnSpc>
              </a:pPr>
            </a:p>
          </p:txBody>
        </p:sp>
      </p:grpSp>
      <p:sp>
        <p:nvSpPr>
          <p:cNvPr name="Freeform 51" id="51"/>
          <p:cNvSpPr/>
          <p:nvPr/>
        </p:nvSpPr>
        <p:spPr>
          <a:xfrm flipH="false" flipV="false" rot="0">
            <a:off x="2308455" y="6523477"/>
            <a:ext cx="1246614" cy="819649"/>
          </a:xfrm>
          <a:custGeom>
            <a:avLst/>
            <a:gdLst/>
            <a:ahLst/>
            <a:cxnLst/>
            <a:rect r="r" b="b" t="t" l="l"/>
            <a:pathLst>
              <a:path h="819649" w="1246614">
                <a:moveTo>
                  <a:pt x="0" y="0"/>
                </a:moveTo>
                <a:lnTo>
                  <a:pt x="1246614" y="0"/>
                </a:lnTo>
                <a:lnTo>
                  <a:pt x="1246614" y="819648"/>
                </a:lnTo>
                <a:lnTo>
                  <a:pt x="0" y="819648"/>
                </a:lnTo>
                <a:lnTo>
                  <a:pt x="0" y="0"/>
                </a:lnTo>
                <a:close/>
              </a:path>
            </a:pathLst>
          </a:custGeom>
          <a:blipFill>
            <a:blip r:embed="rId4"/>
            <a:stretch>
              <a:fillRect l="0" t="0" r="0" b="0"/>
            </a:stretch>
          </a:blipFill>
        </p:spPr>
      </p:sp>
      <p:pic>
        <p:nvPicPr>
          <p:cNvPr name="Picture 52" id="52"/>
          <p:cNvPicPr>
            <a:picLocks noChangeAspect="true"/>
          </p:cNvPicPr>
          <p:nvPr/>
        </p:nvPicPr>
        <p:blipFill>
          <a:blip r:embed="rId5"/>
          <a:srcRect l="0" t="0" r="0" b="0"/>
          <a:stretch>
            <a:fillRect/>
          </a:stretch>
        </p:blipFill>
        <p:spPr>
          <a:xfrm flipH="false" flipV="false" rot="0">
            <a:off x="14576581" y="3576424"/>
            <a:ext cx="1787203" cy="1072322"/>
          </a:xfrm>
          <a:prstGeom prst="rect">
            <a:avLst/>
          </a:prstGeom>
        </p:spPr>
      </p:pic>
      <p:sp>
        <p:nvSpPr>
          <p:cNvPr name="Freeform 53" id="53"/>
          <p:cNvSpPr/>
          <p:nvPr/>
        </p:nvSpPr>
        <p:spPr>
          <a:xfrm flipH="false" flipV="false" rot="0">
            <a:off x="7228564" y="5143500"/>
            <a:ext cx="1267900" cy="1179147"/>
          </a:xfrm>
          <a:custGeom>
            <a:avLst/>
            <a:gdLst/>
            <a:ahLst/>
            <a:cxnLst/>
            <a:rect r="r" b="b" t="t" l="l"/>
            <a:pathLst>
              <a:path h="1179147" w="1267900">
                <a:moveTo>
                  <a:pt x="0" y="0"/>
                </a:moveTo>
                <a:lnTo>
                  <a:pt x="1267900" y="0"/>
                </a:lnTo>
                <a:lnTo>
                  <a:pt x="1267900" y="1179147"/>
                </a:lnTo>
                <a:lnTo>
                  <a:pt x="0" y="1179147"/>
                </a:lnTo>
                <a:lnTo>
                  <a:pt x="0" y="0"/>
                </a:lnTo>
                <a:close/>
              </a:path>
            </a:pathLst>
          </a:custGeom>
          <a:blipFill>
            <a:blip r:embed="rId6"/>
            <a:stretch>
              <a:fillRect l="0" t="0" r="0" b="0"/>
            </a:stretch>
          </a:blipFill>
        </p:spPr>
      </p:sp>
      <p:sp>
        <p:nvSpPr>
          <p:cNvPr name="Freeform 54" id="54"/>
          <p:cNvSpPr/>
          <p:nvPr/>
        </p:nvSpPr>
        <p:spPr>
          <a:xfrm flipH="false" flipV="false" rot="0">
            <a:off x="9756664" y="4604885"/>
            <a:ext cx="1258452" cy="1196673"/>
          </a:xfrm>
          <a:custGeom>
            <a:avLst/>
            <a:gdLst/>
            <a:ahLst/>
            <a:cxnLst/>
            <a:rect r="r" b="b" t="t" l="l"/>
            <a:pathLst>
              <a:path h="1196673" w="1258452">
                <a:moveTo>
                  <a:pt x="0" y="0"/>
                </a:moveTo>
                <a:lnTo>
                  <a:pt x="1258452" y="0"/>
                </a:lnTo>
                <a:lnTo>
                  <a:pt x="1258452" y="1196674"/>
                </a:lnTo>
                <a:lnTo>
                  <a:pt x="0" y="119667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55" id="55"/>
          <p:cNvSpPr/>
          <p:nvPr/>
        </p:nvSpPr>
        <p:spPr>
          <a:xfrm flipH="false" flipV="false" rot="0">
            <a:off x="12405362" y="4176748"/>
            <a:ext cx="924979" cy="909948"/>
          </a:xfrm>
          <a:custGeom>
            <a:avLst/>
            <a:gdLst/>
            <a:ahLst/>
            <a:cxnLst/>
            <a:rect r="r" b="b" t="t" l="l"/>
            <a:pathLst>
              <a:path h="909948" w="924979">
                <a:moveTo>
                  <a:pt x="0" y="0"/>
                </a:moveTo>
                <a:lnTo>
                  <a:pt x="924978" y="0"/>
                </a:lnTo>
                <a:lnTo>
                  <a:pt x="924978" y="909948"/>
                </a:lnTo>
                <a:lnTo>
                  <a:pt x="0" y="90994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56" id="56"/>
          <p:cNvSpPr/>
          <p:nvPr/>
        </p:nvSpPr>
        <p:spPr>
          <a:xfrm flipH="false" flipV="false" rot="0">
            <a:off x="1709252" y="1099682"/>
            <a:ext cx="845200" cy="733211"/>
          </a:xfrm>
          <a:custGeom>
            <a:avLst/>
            <a:gdLst/>
            <a:ahLst/>
            <a:cxnLst/>
            <a:rect r="r" b="b" t="t" l="l"/>
            <a:pathLst>
              <a:path h="733211" w="845200">
                <a:moveTo>
                  <a:pt x="0" y="0"/>
                </a:moveTo>
                <a:lnTo>
                  <a:pt x="845200" y="0"/>
                </a:lnTo>
                <a:lnTo>
                  <a:pt x="845200" y="733211"/>
                </a:lnTo>
                <a:lnTo>
                  <a:pt x="0" y="733211"/>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57" id="57"/>
          <p:cNvSpPr/>
          <p:nvPr/>
        </p:nvSpPr>
        <p:spPr>
          <a:xfrm flipH="false" flipV="false" rot="0">
            <a:off x="4895774" y="5774722"/>
            <a:ext cx="1050571" cy="1050571"/>
          </a:xfrm>
          <a:custGeom>
            <a:avLst/>
            <a:gdLst/>
            <a:ahLst/>
            <a:cxnLst/>
            <a:rect r="r" b="b" t="t" l="l"/>
            <a:pathLst>
              <a:path h="1050571" w="1050571">
                <a:moveTo>
                  <a:pt x="0" y="0"/>
                </a:moveTo>
                <a:lnTo>
                  <a:pt x="1050570" y="0"/>
                </a:lnTo>
                <a:lnTo>
                  <a:pt x="1050570" y="1050571"/>
                </a:lnTo>
                <a:lnTo>
                  <a:pt x="0" y="1050571"/>
                </a:lnTo>
                <a:lnTo>
                  <a:pt x="0" y="0"/>
                </a:lnTo>
                <a:close/>
              </a:path>
            </a:pathLst>
          </a:custGeom>
          <a:blipFill>
            <a:blip r:embed="rId13"/>
            <a:stretch>
              <a:fillRect l="0" t="0" r="0" b="0"/>
            </a:stretch>
          </a:blipFill>
          <a:ln cap="sq">
            <a:noFill/>
            <a:prstDash val="solid"/>
            <a:miter/>
          </a:ln>
        </p:spPr>
      </p:sp>
      <p:sp>
        <p:nvSpPr>
          <p:cNvPr name="TextBox 58" id="58"/>
          <p:cNvSpPr txBox="true"/>
          <p:nvPr/>
        </p:nvSpPr>
        <p:spPr>
          <a:xfrm rot="0">
            <a:off x="2689022" y="1034900"/>
            <a:ext cx="10731293" cy="881824"/>
          </a:xfrm>
          <a:prstGeom prst="rect">
            <a:avLst/>
          </a:prstGeom>
        </p:spPr>
        <p:txBody>
          <a:bodyPr anchor="t" rtlCol="false" tIns="0" lIns="0" bIns="0" rIns="0">
            <a:spAutoFit/>
          </a:bodyPr>
          <a:lstStyle/>
          <a:p>
            <a:pPr algn="l">
              <a:lnSpc>
                <a:spcPts val="6991"/>
              </a:lnSpc>
            </a:pPr>
            <a:r>
              <a:rPr lang="en-US" sz="5925" b="true">
                <a:solidFill>
                  <a:srgbClr val="000000"/>
                </a:solidFill>
                <a:latin typeface="Open Sauce Bold"/>
                <a:ea typeface="Open Sauce Bold"/>
                <a:cs typeface="Open Sauce Bold"/>
                <a:sym typeface="Open Sauce Bold"/>
              </a:rPr>
              <a:t>Project Overview</a:t>
            </a:r>
          </a:p>
        </p:txBody>
      </p:sp>
      <p:sp>
        <p:nvSpPr>
          <p:cNvPr name="TextBox 59" id="59"/>
          <p:cNvSpPr txBox="true"/>
          <p:nvPr/>
        </p:nvSpPr>
        <p:spPr>
          <a:xfrm rot="0">
            <a:off x="17200029" y="714466"/>
            <a:ext cx="319642" cy="322561"/>
          </a:xfrm>
          <a:prstGeom prst="rect">
            <a:avLst/>
          </a:prstGeom>
        </p:spPr>
        <p:txBody>
          <a:bodyPr anchor="t" rtlCol="false" tIns="0" lIns="0" bIns="0" rIns="0">
            <a:spAutoFit/>
          </a:bodyPr>
          <a:lstStyle/>
          <a:p>
            <a:pPr algn="ctr">
              <a:lnSpc>
                <a:spcPts val="2696"/>
              </a:lnSpc>
            </a:pPr>
            <a:r>
              <a:rPr lang="en-US" sz="1925">
                <a:solidFill>
                  <a:srgbClr val="FFFFFF"/>
                </a:solidFill>
                <a:latin typeface="Canva Sans"/>
                <a:ea typeface="Canva Sans"/>
                <a:cs typeface="Canva Sans"/>
                <a:sym typeface="Canva Sans"/>
              </a:rPr>
              <a:t>04</a:t>
            </a:r>
          </a:p>
        </p:txBody>
      </p:sp>
      <p:sp>
        <p:nvSpPr>
          <p:cNvPr name="TextBox 60" id="60"/>
          <p:cNvSpPr txBox="true"/>
          <p:nvPr/>
        </p:nvSpPr>
        <p:spPr>
          <a:xfrm rot="0">
            <a:off x="1605326" y="7966566"/>
            <a:ext cx="2665725" cy="349250"/>
          </a:xfrm>
          <a:prstGeom prst="rect">
            <a:avLst/>
          </a:prstGeom>
        </p:spPr>
        <p:txBody>
          <a:bodyPr anchor="t" rtlCol="false" tIns="0" lIns="0" bIns="0" rIns="0">
            <a:spAutoFit/>
          </a:bodyPr>
          <a:lstStyle/>
          <a:p>
            <a:pPr algn="ctr">
              <a:lnSpc>
                <a:spcPts val="2800"/>
              </a:lnSpc>
              <a:spcBef>
                <a:spcPct val="0"/>
              </a:spcBef>
            </a:pPr>
            <a:r>
              <a:rPr lang="en-US" b="true" sz="2000">
                <a:solidFill>
                  <a:srgbClr val="C4CDDD"/>
                </a:solidFill>
                <a:latin typeface="Canva Sans Bold"/>
                <a:ea typeface="Canva Sans Bold"/>
                <a:cs typeface="Canva Sans Bold"/>
                <a:sym typeface="Canva Sans Bold"/>
              </a:rPr>
              <a:t>Data Preprocessing</a:t>
            </a:r>
          </a:p>
        </p:txBody>
      </p:sp>
      <p:sp>
        <p:nvSpPr>
          <p:cNvPr name="TextBox 61" id="61"/>
          <p:cNvSpPr txBox="true"/>
          <p:nvPr/>
        </p:nvSpPr>
        <p:spPr>
          <a:xfrm rot="0">
            <a:off x="4184822" y="7407766"/>
            <a:ext cx="2665725" cy="349250"/>
          </a:xfrm>
          <a:prstGeom prst="rect">
            <a:avLst/>
          </a:prstGeom>
        </p:spPr>
        <p:txBody>
          <a:bodyPr anchor="t" rtlCol="false" tIns="0" lIns="0" bIns="0" rIns="0">
            <a:spAutoFit/>
          </a:bodyPr>
          <a:lstStyle/>
          <a:p>
            <a:pPr algn="ctr">
              <a:lnSpc>
                <a:spcPts val="2800"/>
              </a:lnSpc>
              <a:spcBef>
                <a:spcPct val="0"/>
              </a:spcBef>
            </a:pPr>
            <a:r>
              <a:rPr lang="en-US" b="true" sz="2000">
                <a:solidFill>
                  <a:srgbClr val="C4CDDD"/>
                </a:solidFill>
                <a:latin typeface="Canva Sans Bold"/>
                <a:ea typeface="Canva Sans Bold"/>
                <a:cs typeface="Canva Sans Bold"/>
                <a:sym typeface="Canva Sans Bold"/>
              </a:rPr>
              <a:t>Data Modeling</a:t>
            </a:r>
          </a:p>
        </p:txBody>
      </p:sp>
      <p:sp>
        <p:nvSpPr>
          <p:cNvPr name="TextBox 62" id="62"/>
          <p:cNvSpPr txBox="true"/>
          <p:nvPr/>
        </p:nvSpPr>
        <p:spPr>
          <a:xfrm rot="0">
            <a:off x="6590117" y="6974826"/>
            <a:ext cx="2665725" cy="349250"/>
          </a:xfrm>
          <a:prstGeom prst="rect">
            <a:avLst/>
          </a:prstGeom>
        </p:spPr>
        <p:txBody>
          <a:bodyPr anchor="t" rtlCol="false" tIns="0" lIns="0" bIns="0" rIns="0">
            <a:spAutoFit/>
          </a:bodyPr>
          <a:lstStyle/>
          <a:p>
            <a:pPr algn="ctr">
              <a:lnSpc>
                <a:spcPts val="2800"/>
              </a:lnSpc>
              <a:spcBef>
                <a:spcPct val="0"/>
              </a:spcBef>
            </a:pPr>
            <a:r>
              <a:rPr lang="en-US" b="true" sz="2000">
                <a:solidFill>
                  <a:srgbClr val="7182B0"/>
                </a:solidFill>
                <a:latin typeface="Canva Sans Bold"/>
                <a:ea typeface="Canva Sans Bold"/>
                <a:cs typeface="Canva Sans Bold"/>
                <a:sym typeface="Canva Sans Bold"/>
              </a:rPr>
              <a:t>DAX</a:t>
            </a:r>
          </a:p>
        </p:txBody>
      </p:sp>
      <p:sp>
        <p:nvSpPr>
          <p:cNvPr name="TextBox 63" id="63"/>
          <p:cNvSpPr txBox="true"/>
          <p:nvPr/>
        </p:nvSpPr>
        <p:spPr>
          <a:xfrm rot="0">
            <a:off x="9144000" y="6456303"/>
            <a:ext cx="2665725" cy="349250"/>
          </a:xfrm>
          <a:prstGeom prst="rect">
            <a:avLst/>
          </a:prstGeom>
        </p:spPr>
        <p:txBody>
          <a:bodyPr anchor="t" rtlCol="false" tIns="0" lIns="0" bIns="0" rIns="0">
            <a:spAutoFit/>
          </a:bodyPr>
          <a:lstStyle/>
          <a:p>
            <a:pPr algn="ctr">
              <a:lnSpc>
                <a:spcPts val="2800"/>
              </a:lnSpc>
              <a:spcBef>
                <a:spcPct val="0"/>
              </a:spcBef>
            </a:pPr>
            <a:r>
              <a:rPr lang="en-US" b="true" sz="2000">
                <a:solidFill>
                  <a:srgbClr val="384178"/>
                </a:solidFill>
                <a:latin typeface="Canva Sans Bold"/>
                <a:ea typeface="Canva Sans Bold"/>
                <a:cs typeface="Canva Sans Bold"/>
                <a:sym typeface="Canva Sans Bold"/>
              </a:rPr>
              <a:t>Visual Sample</a:t>
            </a:r>
          </a:p>
        </p:txBody>
      </p:sp>
      <p:sp>
        <p:nvSpPr>
          <p:cNvPr name="TextBox 64" id="64"/>
          <p:cNvSpPr txBox="true"/>
          <p:nvPr/>
        </p:nvSpPr>
        <p:spPr>
          <a:xfrm rot="0">
            <a:off x="11584403" y="5830615"/>
            <a:ext cx="2665725" cy="349250"/>
          </a:xfrm>
          <a:prstGeom prst="rect">
            <a:avLst/>
          </a:prstGeom>
        </p:spPr>
        <p:txBody>
          <a:bodyPr anchor="t" rtlCol="false" tIns="0" lIns="0" bIns="0" rIns="0">
            <a:spAutoFit/>
          </a:bodyPr>
          <a:lstStyle/>
          <a:p>
            <a:pPr algn="ctr">
              <a:lnSpc>
                <a:spcPts val="2800"/>
              </a:lnSpc>
              <a:spcBef>
                <a:spcPct val="0"/>
              </a:spcBef>
            </a:pPr>
            <a:r>
              <a:rPr lang="en-US" b="true" sz="2000">
                <a:solidFill>
                  <a:srgbClr val="292E5A"/>
                </a:solidFill>
                <a:latin typeface="Canva Sans Bold"/>
                <a:ea typeface="Canva Sans Bold"/>
                <a:cs typeface="Canva Sans Bold"/>
                <a:sym typeface="Canva Sans Bold"/>
              </a:rPr>
              <a:t>Report</a:t>
            </a:r>
          </a:p>
        </p:txBody>
      </p:sp>
      <p:sp>
        <p:nvSpPr>
          <p:cNvPr name="TextBox 65" id="65"/>
          <p:cNvSpPr txBox="true"/>
          <p:nvPr/>
        </p:nvSpPr>
        <p:spPr>
          <a:xfrm rot="0">
            <a:off x="14107010" y="5217922"/>
            <a:ext cx="2665725" cy="349277"/>
          </a:xfrm>
          <a:prstGeom prst="rect">
            <a:avLst/>
          </a:prstGeom>
        </p:spPr>
        <p:txBody>
          <a:bodyPr anchor="t" rtlCol="false" tIns="0" lIns="0" bIns="0" rIns="0">
            <a:spAutoFit/>
          </a:bodyPr>
          <a:lstStyle/>
          <a:p>
            <a:pPr algn="ctr">
              <a:lnSpc>
                <a:spcPts val="2800"/>
              </a:lnSpc>
              <a:spcBef>
                <a:spcPct val="0"/>
              </a:spcBef>
            </a:pPr>
            <a:r>
              <a:rPr lang="en-US" b="true" sz="2000">
                <a:solidFill>
                  <a:srgbClr val="282648"/>
                </a:solidFill>
                <a:latin typeface="Canva Sans Bold"/>
                <a:ea typeface="Canva Sans Bold"/>
                <a:cs typeface="Canva Sans Bold"/>
                <a:sym typeface="Canva Sans Bold"/>
              </a:rPr>
              <a:t>Dashboard</a:t>
            </a:r>
          </a:p>
        </p:txBody>
      </p:sp>
      <p:sp>
        <p:nvSpPr>
          <p:cNvPr name="TextBox 66" id="66"/>
          <p:cNvSpPr txBox="true"/>
          <p:nvPr/>
        </p:nvSpPr>
        <p:spPr>
          <a:xfrm rot="0">
            <a:off x="1414188" y="5085954"/>
            <a:ext cx="3048000" cy="1295400"/>
          </a:xfrm>
          <a:prstGeom prst="rect">
            <a:avLst/>
          </a:prstGeom>
        </p:spPr>
        <p:txBody>
          <a:bodyPr anchor="t" rtlCol="false" tIns="0" lIns="0" bIns="0" rIns="0">
            <a:spAutoFit/>
          </a:bodyPr>
          <a:lstStyle/>
          <a:p>
            <a:pPr algn="ctr">
              <a:lnSpc>
                <a:spcPts val="10500"/>
              </a:lnSpc>
              <a:spcBef>
                <a:spcPct val="0"/>
              </a:spcBef>
            </a:pPr>
            <a:r>
              <a:rPr lang="en-US" sz="7500">
                <a:solidFill>
                  <a:srgbClr val="D7E1ED"/>
                </a:solidFill>
                <a:latin typeface="Canva Sans"/>
                <a:ea typeface="Canva Sans"/>
                <a:cs typeface="Canva Sans"/>
                <a:sym typeface="Canva Sans"/>
              </a:rPr>
              <a:t>01</a:t>
            </a:r>
          </a:p>
        </p:txBody>
      </p:sp>
      <p:sp>
        <p:nvSpPr>
          <p:cNvPr name="TextBox 67" id="67"/>
          <p:cNvSpPr txBox="true"/>
          <p:nvPr/>
        </p:nvSpPr>
        <p:spPr>
          <a:xfrm rot="0">
            <a:off x="3899365" y="4479322"/>
            <a:ext cx="3048000" cy="1295400"/>
          </a:xfrm>
          <a:prstGeom prst="rect">
            <a:avLst/>
          </a:prstGeom>
        </p:spPr>
        <p:txBody>
          <a:bodyPr anchor="t" rtlCol="false" tIns="0" lIns="0" bIns="0" rIns="0">
            <a:spAutoFit/>
          </a:bodyPr>
          <a:lstStyle/>
          <a:p>
            <a:pPr algn="ctr">
              <a:lnSpc>
                <a:spcPts val="10500"/>
              </a:lnSpc>
              <a:spcBef>
                <a:spcPct val="0"/>
              </a:spcBef>
            </a:pPr>
            <a:r>
              <a:rPr lang="en-US" sz="7500">
                <a:solidFill>
                  <a:srgbClr val="C4CDDD"/>
                </a:solidFill>
                <a:latin typeface="Canva Sans"/>
                <a:ea typeface="Canva Sans"/>
                <a:cs typeface="Canva Sans"/>
                <a:sym typeface="Canva Sans"/>
              </a:rPr>
              <a:t>02</a:t>
            </a:r>
          </a:p>
        </p:txBody>
      </p:sp>
      <p:sp>
        <p:nvSpPr>
          <p:cNvPr name="TextBox 68" id="68"/>
          <p:cNvSpPr txBox="true"/>
          <p:nvPr/>
        </p:nvSpPr>
        <p:spPr>
          <a:xfrm rot="0">
            <a:off x="6379020" y="3907822"/>
            <a:ext cx="3048000" cy="1295400"/>
          </a:xfrm>
          <a:prstGeom prst="rect">
            <a:avLst/>
          </a:prstGeom>
        </p:spPr>
        <p:txBody>
          <a:bodyPr anchor="t" rtlCol="false" tIns="0" lIns="0" bIns="0" rIns="0">
            <a:spAutoFit/>
          </a:bodyPr>
          <a:lstStyle/>
          <a:p>
            <a:pPr algn="ctr">
              <a:lnSpc>
                <a:spcPts val="10500"/>
              </a:lnSpc>
              <a:spcBef>
                <a:spcPct val="0"/>
              </a:spcBef>
            </a:pPr>
            <a:r>
              <a:rPr lang="en-US" sz="7500">
                <a:solidFill>
                  <a:srgbClr val="7182B0"/>
                </a:solidFill>
                <a:latin typeface="Canva Sans"/>
                <a:ea typeface="Canva Sans"/>
                <a:cs typeface="Canva Sans"/>
                <a:sym typeface="Canva Sans"/>
              </a:rPr>
              <a:t>03</a:t>
            </a:r>
          </a:p>
        </p:txBody>
      </p:sp>
      <p:sp>
        <p:nvSpPr>
          <p:cNvPr name="TextBox 69" id="69"/>
          <p:cNvSpPr txBox="true"/>
          <p:nvPr/>
        </p:nvSpPr>
        <p:spPr>
          <a:xfrm rot="0">
            <a:off x="8869719" y="3353345"/>
            <a:ext cx="3048000" cy="1295400"/>
          </a:xfrm>
          <a:prstGeom prst="rect">
            <a:avLst/>
          </a:prstGeom>
        </p:spPr>
        <p:txBody>
          <a:bodyPr anchor="t" rtlCol="false" tIns="0" lIns="0" bIns="0" rIns="0">
            <a:spAutoFit/>
          </a:bodyPr>
          <a:lstStyle/>
          <a:p>
            <a:pPr algn="ctr">
              <a:lnSpc>
                <a:spcPts val="10500"/>
              </a:lnSpc>
              <a:spcBef>
                <a:spcPct val="0"/>
              </a:spcBef>
            </a:pPr>
            <a:r>
              <a:rPr lang="en-US" sz="7500">
                <a:solidFill>
                  <a:srgbClr val="384178"/>
                </a:solidFill>
                <a:latin typeface="Canva Sans"/>
                <a:ea typeface="Canva Sans"/>
                <a:cs typeface="Canva Sans"/>
                <a:sym typeface="Canva Sans"/>
              </a:rPr>
              <a:t>04</a:t>
            </a:r>
          </a:p>
        </p:txBody>
      </p:sp>
      <p:sp>
        <p:nvSpPr>
          <p:cNvPr name="TextBox 70" id="70"/>
          <p:cNvSpPr txBox="true"/>
          <p:nvPr/>
        </p:nvSpPr>
        <p:spPr>
          <a:xfrm rot="0">
            <a:off x="11354896" y="2781845"/>
            <a:ext cx="3048000" cy="1295400"/>
          </a:xfrm>
          <a:prstGeom prst="rect">
            <a:avLst/>
          </a:prstGeom>
        </p:spPr>
        <p:txBody>
          <a:bodyPr anchor="t" rtlCol="false" tIns="0" lIns="0" bIns="0" rIns="0">
            <a:spAutoFit/>
          </a:bodyPr>
          <a:lstStyle/>
          <a:p>
            <a:pPr algn="ctr">
              <a:lnSpc>
                <a:spcPts val="10500"/>
              </a:lnSpc>
              <a:spcBef>
                <a:spcPct val="0"/>
              </a:spcBef>
            </a:pPr>
            <a:r>
              <a:rPr lang="en-US" sz="7500">
                <a:solidFill>
                  <a:srgbClr val="292E5A"/>
                </a:solidFill>
                <a:latin typeface="Canva Sans"/>
                <a:ea typeface="Canva Sans"/>
                <a:cs typeface="Canva Sans"/>
                <a:sym typeface="Canva Sans"/>
              </a:rPr>
              <a:t>05</a:t>
            </a:r>
          </a:p>
        </p:txBody>
      </p:sp>
      <p:sp>
        <p:nvSpPr>
          <p:cNvPr name="TextBox 71" id="71"/>
          <p:cNvSpPr txBox="true"/>
          <p:nvPr/>
        </p:nvSpPr>
        <p:spPr>
          <a:xfrm rot="0">
            <a:off x="13840073" y="2219870"/>
            <a:ext cx="3048000" cy="1295400"/>
          </a:xfrm>
          <a:prstGeom prst="rect">
            <a:avLst/>
          </a:prstGeom>
        </p:spPr>
        <p:txBody>
          <a:bodyPr anchor="t" rtlCol="false" tIns="0" lIns="0" bIns="0" rIns="0">
            <a:spAutoFit/>
          </a:bodyPr>
          <a:lstStyle/>
          <a:p>
            <a:pPr algn="ctr">
              <a:lnSpc>
                <a:spcPts val="10500"/>
              </a:lnSpc>
              <a:spcBef>
                <a:spcPct val="0"/>
              </a:spcBef>
            </a:pPr>
            <a:r>
              <a:rPr lang="en-US" sz="7500">
                <a:solidFill>
                  <a:srgbClr val="262446"/>
                </a:solidFill>
                <a:latin typeface="Canva Sans"/>
                <a:ea typeface="Canva Sans"/>
                <a:cs typeface="Canva Sans"/>
                <a:sym typeface="Canva Sans"/>
              </a:rPr>
              <a:t>06</a:t>
            </a:r>
          </a:p>
        </p:txBody>
      </p:sp>
    </p:spTree>
  </p:cSld>
  <p:clrMapOvr>
    <a:masterClrMapping/>
  </p:clrMapOvr>
  <p:transition spd="fast">
    <p:fade/>
  </p:transition>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2700000">
            <a:off x="16287139" y="-533982"/>
            <a:ext cx="3196932" cy="1881597"/>
            <a:chOff x="0" y="0"/>
            <a:chExt cx="841990" cy="495565"/>
          </a:xfrm>
        </p:grpSpPr>
        <p:sp>
          <p:nvSpPr>
            <p:cNvPr name="Freeform 3" id="3"/>
            <p:cNvSpPr/>
            <p:nvPr/>
          </p:nvSpPr>
          <p:spPr>
            <a:xfrm flipH="false" flipV="false" rot="0">
              <a:off x="0" y="0"/>
              <a:ext cx="841990" cy="495565"/>
            </a:xfrm>
            <a:custGeom>
              <a:avLst/>
              <a:gdLst/>
              <a:ahLst/>
              <a:cxnLst/>
              <a:rect r="r" b="b" t="t" l="l"/>
              <a:pathLst>
                <a:path h="495565" w="841990">
                  <a:moveTo>
                    <a:pt x="0" y="0"/>
                  </a:moveTo>
                  <a:lnTo>
                    <a:pt x="841990" y="0"/>
                  </a:lnTo>
                  <a:lnTo>
                    <a:pt x="841990" y="495565"/>
                  </a:lnTo>
                  <a:lnTo>
                    <a:pt x="0" y="495565"/>
                  </a:lnTo>
                  <a:close/>
                </a:path>
              </a:pathLst>
            </a:custGeom>
            <a:solidFill>
              <a:srgbClr val="77A6CC"/>
            </a:solidFill>
          </p:spPr>
        </p:sp>
        <p:sp>
          <p:nvSpPr>
            <p:cNvPr name="TextBox 4" id="4"/>
            <p:cNvSpPr txBox="true"/>
            <p:nvPr/>
          </p:nvSpPr>
          <p:spPr>
            <a:xfrm>
              <a:off x="0" y="-38100"/>
              <a:ext cx="841990" cy="533665"/>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4937562" y="-1276323"/>
            <a:ext cx="2305023" cy="2305023"/>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lnTo>
                    <a:pt x="812800" y="406400"/>
                  </a:lnTo>
                  <a:lnTo>
                    <a:pt x="406400" y="812800"/>
                  </a:lnTo>
                  <a:lnTo>
                    <a:pt x="0" y="406400"/>
                  </a:lnTo>
                  <a:lnTo>
                    <a:pt x="406400" y="0"/>
                  </a:lnTo>
                  <a:close/>
                </a:path>
              </a:pathLst>
            </a:custGeom>
            <a:solidFill>
              <a:srgbClr val="000000"/>
            </a:solidFill>
          </p:spPr>
        </p:sp>
        <p:sp>
          <p:nvSpPr>
            <p:cNvPr name="TextBox 7" id="7"/>
            <p:cNvSpPr txBox="true"/>
            <p:nvPr/>
          </p:nvSpPr>
          <p:spPr>
            <a:xfrm>
              <a:off x="139700" y="101600"/>
              <a:ext cx="533400" cy="571500"/>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5373647" y="6990728"/>
            <a:ext cx="9446602" cy="9446602"/>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lnTo>
                    <a:pt x="812800" y="406400"/>
                  </a:lnTo>
                  <a:lnTo>
                    <a:pt x="406400" y="812800"/>
                  </a:lnTo>
                  <a:lnTo>
                    <a:pt x="0" y="406400"/>
                  </a:lnTo>
                  <a:lnTo>
                    <a:pt x="406400" y="0"/>
                  </a:lnTo>
                  <a:close/>
                </a:path>
              </a:pathLst>
            </a:custGeom>
            <a:solidFill>
              <a:srgbClr val="77A6CC"/>
            </a:solidFill>
          </p:spPr>
        </p:sp>
        <p:sp>
          <p:nvSpPr>
            <p:cNvPr name="TextBox 10" id="10"/>
            <p:cNvSpPr txBox="true"/>
            <p:nvPr/>
          </p:nvSpPr>
          <p:spPr>
            <a:xfrm>
              <a:off x="139700" y="101600"/>
              <a:ext cx="533400" cy="571500"/>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1387055" y="6293354"/>
            <a:ext cx="2305023" cy="2305023"/>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lnTo>
                    <a:pt x="812800" y="406400"/>
                  </a:lnTo>
                  <a:lnTo>
                    <a:pt x="406400" y="812800"/>
                  </a:lnTo>
                  <a:lnTo>
                    <a:pt x="0" y="406400"/>
                  </a:lnTo>
                  <a:lnTo>
                    <a:pt x="406400" y="0"/>
                  </a:lnTo>
                  <a:close/>
                </a:path>
              </a:pathLst>
            </a:custGeom>
            <a:solidFill>
              <a:srgbClr val="000000"/>
            </a:solidFill>
          </p:spPr>
        </p:sp>
        <p:sp>
          <p:nvSpPr>
            <p:cNvPr name="TextBox 13" id="13"/>
            <p:cNvSpPr txBox="true"/>
            <p:nvPr/>
          </p:nvSpPr>
          <p:spPr>
            <a:xfrm>
              <a:off x="139700" y="101600"/>
              <a:ext cx="533400" cy="571500"/>
            </a:xfrm>
            <a:prstGeom prst="rect">
              <a:avLst/>
            </a:prstGeom>
          </p:spPr>
          <p:txBody>
            <a:bodyPr anchor="ctr" rtlCol="false" tIns="50800" lIns="50800" bIns="50800" rIns="50800"/>
            <a:lstStyle/>
            <a:p>
              <a:pPr algn="ctr">
                <a:lnSpc>
                  <a:spcPts val="2659"/>
                </a:lnSpc>
              </a:pPr>
            </a:p>
          </p:txBody>
        </p:sp>
      </p:grpSp>
      <p:sp>
        <p:nvSpPr>
          <p:cNvPr name="Freeform 14" id="14"/>
          <p:cNvSpPr/>
          <p:nvPr/>
        </p:nvSpPr>
        <p:spPr>
          <a:xfrm flipH="true" flipV="false" rot="0">
            <a:off x="1759942" y="8421316"/>
            <a:ext cx="2696272" cy="2389571"/>
          </a:xfrm>
          <a:custGeom>
            <a:avLst/>
            <a:gdLst/>
            <a:ahLst/>
            <a:cxnLst/>
            <a:rect r="r" b="b" t="t" l="l"/>
            <a:pathLst>
              <a:path h="2389571" w="2696272">
                <a:moveTo>
                  <a:pt x="2696271" y="0"/>
                </a:moveTo>
                <a:lnTo>
                  <a:pt x="0" y="0"/>
                </a:lnTo>
                <a:lnTo>
                  <a:pt x="0" y="2389571"/>
                </a:lnTo>
                <a:lnTo>
                  <a:pt x="2696271" y="2389571"/>
                </a:lnTo>
                <a:lnTo>
                  <a:pt x="2696271"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5" id="15"/>
          <p:cNvSpPr/>
          <p:nvPr/>
        </p:nvSpPr>
        <p:spPr>
          <a:xfrm flipH="true" flipV="false" rot="0">
            <a:off x="16537469" y="1376795"/>
            <a:ext cx="2696272" cy="2389571"/>
          </a:xfrm>
          <a:custGeom>
            <a:avLst/>
            <a:gdLst/>
            <a:ahLst/>
            <a:cxnLst/>
            <a:rect r="r" b="b" t="t" l="l"/>
            <a:pathLst>
              <a:path h="2389571" w="2696272">
                <a:moveTo>
                  <a:pt x="2696272" y="0"/>
                </a:moveTo>
                <a:lnTo>
                  <a:pt x="0" y="0"/>
                </a:lnTo>
                <a:lnTo>
                  <a:pt x="0" y="2389571"/>
                </a:lnTo>
                <a:lnTo>
                  <a:pt x="2696272" y="2389571"/>
                </a:lnTo>
                <a:lnTo>
                  <a:pt x="2696272"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6" id="16"/>
          <p:cNvGrpSpPr/>
          <p:nvPr/>
        </p:nvGrpSpPr>
        <p:grpSpPr>
          <a:xfrm rot="0">
            <a:off x="17007359" y="533978"/>
            <a:ext cx="704983" cy="704983"/>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lnTo>
                    <a:pt x="812800" y="406400"/>
                  </a:lnTo>
                  <a:lnTo>
                    <a:pt x="406400" y="812800"/>
                  </a:lnTo>
                  <a:lnTo>
                    <a:pt x="0" y="406400"/>
                  </a:lnTo>
                  <a:lnTo>
                    <a:pt x="406400" y="0"/>
                  </a:lnTo>
                  <a:close/>
                </a:path>
              </a:pathLst>
            </a:custGeom>
            <a:solidFill>
              <a:srgbClr val="000000"/>
            </a:solidFill>
          </p:spPr>
        </p:sp>
        <p:sp>
          <p:nvSpPr>
            <p:cNvPr name="TextBox 18" id="18"/>
            <p:cNvSpPr txBox="true"/>
            <p:nvPr/>
          </p:nvSpPr>
          <p:spPr>
            <a:xfrm>
              <a:off x="139700" y="101600"/>
              <a:ext cx="533400" cy="571500"/>
            </a:xfrm>
            <a:prstGeom prst="rect">
              <a:avLst/>
            </a:prstGeom>
          </p:spPr>
          <p:txBody>
            <a:bodyPr anchor="ctr" rtlCol="false" tIns="50800" lIns="50800" bIns="50800" rIns="50800"/>
            <a:lstStyle/>
            <a:p>
              <a:pPr algn="ctr">
                <a:lnSpc>
                  <a:spcPts val="2659"/>
                </a:lnSpc>
              </a:pPr>
            </a:p>
          </p:txBody>
        </p:sp>
      </p:grpSp>
      <p:sp>
        <p:nvSpPr>
          <p:cNvPr name="Freeform 19" id="19"/>
          <p:cNvSpPr/>
          <p:nvPr/>
        </p:nvSpPr>
        <p:spPr>
          <a:xfrm flipH="false" flipV="false" rot="0">
            <a:off x="1548031" y="1068202"/>
            <a:ext cx="938687" cy="617187"/>
          </a:xfrm>
          <a:custGeom>
            <a:avLst/>
            <a:gdLst/>
            <a:ahLst/>
            <a:cxnLst/>
            <a:rect r="r" b="b" t="t" l="l"/>
            <a:pathLst>
              <a:path h="617187" w="938687">
                <a:moveTo>
                  <a:pt x="0" y="0"/>
                </a:moveTo>
                <a:lnTo>
                  <a:pt x="938687" y="0"/>
                </a:lnTo>
                <a:lnTo>
                  <a:pt x="938687" y="617187"/>
                </a:lnTo>
                <a:lnTo>
                  <a:pt x="0" y="61718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0" id="20"/>
          <p:cNvSpPr/>
          <p:nvPr/>
        </p:nvSpPr>
        <p:spPr>
          <a:xfrm flipH="true" flipV="false" rot="0">
            <a:off x="4614301" y="3214018"/>
            <a:ext cx="1647683" cy="1600459"/>
          </a:xfrm>
          <a:custGeom>
            <a:avLst/>
            <a:gdLst/>
            <a:ahLst/>
            <a:cxnLst/>
            <a:rect r="r" b="b" t="t" l="l"/>
            <a:pathLst>
              <a:path h="1600459" w="1647683">
                <a:moveTo>
                  <a:pt x="1647682" y="0"/>
                </a:moveTo>
                <a:lnTo>
                  <a:pt x="0" y="0"/>
                </a:lnTo>
                <a:lnTo>
                  <a:pt x="0" y="1600459"/>
                </a:lnTo>
                <a:lnTo>
                  <a:pt x="1647682" y="1600459"/>
                </a:lnTo>
                <a:lnTo>
                  <a:pt x="1647682" y="0"/>
                </a:lnTo>
                <a:close/>
              </a:path>
            </a:pathLst>
          </a:custGeom>
          <a:blipFill>
            <a:blip r:embed="rId6">
              <a:extLst>
                <a:ext uri="{96DAC541-7B7A-43D3-8B79-37D633B846F1}">
                  <asvg:svgBlip xmlns:asvg="http://schemas.microsoft.com/office/drawing/2016/SVG/main" r:embed="rId7"/>
                </a:ext>
              </a:extLst>
            </a:blip>
            <a:stretch>
              <a:fillRect l="0" t="0" r="-94267" b="0"/>
            </a:stretch>
          </a:blipFill>
        </p:spPr>
      </p:sp>
      <p:sp>
        <p:nvSpPr>
          <p:cNvPr name="Freeform 21" id="21"/>
          <p:cNvSpPr/>
          <p:nvPr/>
        </p:nvSpPr>
        <p:spPr>
          <a:xfrm flipH="true" flipV="false" rot="0">
            <a:off x="10163234" y="3214018"/>
            <a:ext cx="1647683" cy="1600459"/>
          </a:xfrm>
          <a:custGeom>
            <a:avLst/>
            <a:gdLst/>
            <a:ahLst/>
            <a:cxnLst/>
            <a:rect r="r" b="b" t="t" l="l"/>
            <a:pathLst>
              <a:path h="1600459" w="1647683">
                <a:moveTo>
                  <a:pt x="1647683" y="0"/>
                </a:moveTo>
                <a:lnTo>
                  <a:pt x="0" y="0"/>
                </a:lnTo>
                <a:lnTo>
                  <a:pt x="0" y="1600459"/>
                </a:lnTo>
                <a:lnTo>
                  <a:pt x="1647683" y="1600459"/>
                </a:lnTo>
                <a:lnTo>
                  <a:pt x="1647683" y="0"/>
                </a:lnTo>
                <a:close/>
              </a:path>
            </a:pathLst>
          </a:custGeom>
          <a:blipFill>
            <a:blip r:embed="rId8">
              <a:extLst>
                <a:ext uri="{96DAC541-7B7A-43D3-8B79-37D633B846F1}">
                  <asvg:svgBlip xmlns:asvg="http://schemas.microsoft.com/office/drawing/2016/SVG/main" r:embed="rId9"/>
                </a:ext>
              </a:extLst>
            </a:blip>
            <a:stretch>
              <a:fillRect l="0" t="0" r="-94267" b="0"/>
            </a:stretch>
          </a:blipFill>
          <a:ln cap="sq">
            <a:noFill/>
            <a:prstDash val="solid"/>
            <a:miter/>
          </a:ln>
        </p:spPr>
      </p:sp>
      <p:grpSp>
        <p:nvGrpSpPr>
          <p:cNvPr name="Group 22" id="22"/>
          <p:cNvGrpSpPr/>
          <p:nvPr/>
        </p:nvGrpSpPr>
        <p:grpSpPr>
          <a:xfrm rot="0">
            <a:off x="1284550" y="3753768"/>
            <a:ext cx="3339276" cy="1060709"/>
            <a:chOff x="0" y="0"/>
            <a:chExt cx="879480" cy="279364"/>
          </a:xfrm>
        </p:grpSpPr>
        <p:sp>
          <p:nvSpPr>
            <p:cNvPr name="Freeform 23" id="23"/>
            <p:cNvSpPr/>
            <p:nvPr/>
          </p:nvSpPr>
          <p:spPr>
            <a:xfrm flipH="false" flipV="false" rot="0">
              <a:off x="0" y="0"/>
              <a:ext cx="879480" cy="279364"/>
            </a:xfrm>
            <a:custGeom>
              <a:avLst/>
              <a:gdLst/>
              <a:ahLst/>
              <a:cxnLst/>
              <a:rect r="r" b="b" t="t" l="l"/>
              <a:pathLst>
                <a:path h="279364" w="879480">
                  <a:moveTo>
                    <a:pt x="0" y="0"/>
                  </a:moveTo>
                  <a:lnTo>
                    <a:pt x="879480" y="0"/>
                  </a:lnTo>
                  <a:lnTo>
                    <a:pt x="879480" y="279364"/>
                  </a:lnTo>
                  <a:lnTo>
                    <a:pt x="0" y="279364"/>
                  </a:lnTo>
                  <a:close/>
                </a:path>
              </a:pathLst>
            </a:custGeom>
            <a:solidFill>
              <a:srgbClr val="11468C"/>
            </a:solidFill>
          </p:spPr>
        </p:sp>
        <p:sp>
          <p:nvSpPr>
            <p:cNvPr name="TextBox 24" id="24"/>
            <p:cNvSpPr txBox="true"/>
            <p:nvPr/>
          </p:nvSpPr>
          <p:spPr>
            <a:xfrm>
              <a:off x="0" y="-38100"/>
              <a:ext cx="879480" cy="317464"/>
            </a:xfrm>
            <a:prstGeom prst="rect">
              <a:avLst/>
            </a:prstGeom>
          </p:spPr>
          <p:txBody>
            <a:bodyPr anchor="ctr" rtlCol="false" tIns="50800" lIns="50800" bIns="50800" rIns="50800"/>
            <a:lstStyle/>
            <a:p>
              <a:pPr algn="ctr">
                <a:lnSpc>
                  <a:spcPts val="3359"/>
                </a:lnSpc>
              </a:pPr>
            </a:p>
          </p:txBody>
        </p:sp>
      </p:grpSp>
      <p:grpSp>
        <p:nvGrpSpPr>
          <p:cNvPr name="Group 25" id="25"/>
          <p:cNvGrpSpPr/>
          <p:nvPr/>
        </p:nvGrpSpPr>
        <p:grpSpPr>
          <a:xfrm rot="0">
            <a:off x="6833483" y="3753768"/>
            <a:ext cx="3339276" cy="1060709"/>
            <a:chOff x="0" y="0"/>
            <a:chExt cx="879480" cy="279364"/>
          </a:xfrm>
        </p:grpSpPr>
        <p:sp>
          <p:nvSpPr>
            <p:cNvPr name="Freeform 26" id="26"/>
            <p:cNvSpPr/>
            <p:nvPr/>
          </p:nvSpPr>
          <p:spPr>
            <a:xfrm flipH="false" flipV="false" rot="0">
              <a:off x="0" y="0"/>
              <a:ext cx="879480" cy="279364"/>
            </a:xfrm>
            <a:custGeom>
              <a:avLst/>
              <a:gdLst/>
              <a:ahLst/>
              <a:cxnLst/>
              <a:rect r="r" b="b" t="t" l="l"/>
              <a:pathLst>
                <a:path h="279364" w="879480">
                  <a:moveTo>
                    <a:pt x="0" y="0"/>
                  </a:moveTo>
                  <a:lnTo>
                    <a:pt x="879480" y="0"/>
                  </a:lnTo>
                  <a:lnTo>
                    <a:pt x="879480" y="279364"/>
                  </a:lnTo>
                  <a:lnTo>
                    <a:pt x="0" y="279364"/>
                  </a:lnTo>
                  <a:close/>
                </a:path>
              </a:pathLst>
            </a:custGeom>
            <a:solidFill>
              <a:srgbClr val="1D8BC9"/>
            </a:solidFill>
          </p:spPr>
        </p:sp>
        <p:sp>
          <p:nvSpPr>
            <p:cNvPr name="TextBox 27" id="27"/>
            <p:cNvSpPr txBox="true"/>
            <p:nvPr/>
          </p:nvSpPr>
          <p:spPr>
            <a:xfrm>
              <a:off x="0" y="-38100"/>
              <a:ext cx="879480" cy="317464"/>
            </a:xfrm>
            <a:prstGeom prst="rect">
              <a:avLst/>
            </a:prstGeom>
          </p:spPr>
          <p:txBody>
            <a:bodyPr anchor="ctr" rtlCol="false" tIns="50800" lIns="50800" bIns="50800" rIns="50800"/>
            <a:lstStyle/>
            <a:p>
              <a:pPr algn="ctr">
                <a:lnSpc>
                  <a:spcPts val="3359"/>
                </a:lnSpc>
              </a:pPr>
            </a:p>
          </p:txBody>
        </p:sp>
      </p:grpSp>
      <p:sp>
        <p:nvSpPr>
          <p:cNvPr name="Freeform 28" id="28"/>
          <p:cNvSpPr/>
          <p:nvPr/>
        </p:nvSpPr>
        <p:spPr>
          <a:xfrm flipH="true" flipV="false" rot="0">
            <a:off x="15712168" y="3214018"/>
            <a:ext cx="1647683" cy="1600459"/>
          </a:xfrm>
          <a:custGeom>
            <a:avLst/>
            <a:gdLst/>
            <a:ahLst/>
            <a:cxnLst/>
            <a:rect r="r" b="b" t="t" l="l"/>
            <a:pathLst>
              <a:path h="1600459" w="1647683">
                <a:moveTo>
                  <a:pt x="1647682" y="0"/>
                </a:moveTo>
                <a:lnTo>
                  <a:pt x="0" y="0"/>
                </a:lnTo>
                <a:lnTo>
                  <a:pt x="0" y="1600459"/>
                </a:lnTo>
                <a:lnTo>
                  <a:pt x="1647682" y="1600459"/>
                </a:lnTo>
                <a:lnTo>
                  <a:pt x="1647682" y="0"/>
                </a:lnTo>
                <a:close/>
              </a:path>
            </a:pathLst>
          </a:custGeom>
          <a:blipFill>
            <a:blip r:embed="rId10">
              <a:extLst>
                <a:ext uri="{96DAC541-7B7A-43D3-8B79-37D633B846F1}">
                  <asvg:svgBlip xmlns:asvg="http://schemas.microsoft.com/office/drawing/2016/SVG/main" r:embed="rId11"/>
                </a:ext>
              </a:extLst>
            </a:blip>
            <a:stretch>
              <a:fillRect l="0" t="0" r="-94267" b="0"/>
            </a:stretch>
          </a:blipFill>
          <a:ln cap="sq">
            <a:noFill/>
            <a:prstDash val="solid"/>
            <a:miter/>
          </a:ln>
        </p:spPr>
      </p:sp>
      <p:grpSp>
        <p:nvGrpSpPr>
          <p:cNvPr name="Group 29" id="29"/>
          <p:cNvGrpSpPr/>
          <p:nvPr/>
        </p:nvGrpSpPr>
        <p:grpSpPr>
          <a:xfrm rot="0">
            <a:off x="12382417" y="3753768"/>
            <a:ext cx="3339276" cy="1060709"/>
            <a:chOff x="0" y="0"/>
            <a:chExt cx="879480" cy="279364"/>
          </a:xfrm>
        </p:grpSpPr>
        <p:sp>
          <p:nvSpPr>
            <p:cNvPr name="Freeform 30" id="30"/>
            <p:cNvSpPr/>
            <p:nvPr/>
          </p:nvSpPr>
          <p:spPr>
            <a:xfrm flipH="false" flipV="false" rot="0">
              <a:off x="0" y="0"/>
              <a:ext cx="879480" cy="279364"/>
            </a:xfrm>
            <a:custGeom>
              <a:avLst/>
              <a:gdLst/>
              <a:ahLst/>
              <a:cxnLst/>
              <a:rect r="r" b="b" t="t" l="l"/>
              <a:pathLst>
                <a:path h="279364" w="879480">
                  <a:moveTo>
                    <a:pt x="0" y="0"/>
                  </a:moveTo>
                  <a:lnTo>
                    <a:pt x="879480" y="0"/>
                  </a:lnTo>
                  <a:lnTo>
                    <a:pt x="879480" y="279364"/>
                  </a:lnTo>
                  <a:lnTo>
                    <a:pt x="0" y="279364"/>
                  </a:lnTo>
                  <a:close/>
                </a:path>
              </a:pathLst>
            </a:custGeom>
            <a:solidFill>
              <a:srgbClr val="D7E1ED"/>
            </a:solidFill>
          </p:spPr>
        </p:sp>
        <p:sp>
          <p:nvSpPr>
            <p:cNvPr name="TextBox 31" id="31"/>
            <p:cNvSpPr txBox="true"/>
            <p:nvPr/>
          </p:nvSpPr>
          <p:spPr>
            <a:xfrm>
              <a:off x="0" y="-38100"/>
              <a:ext cx="879480" cy="317464"/>
            </a:xfrm>
            <a:prstGeom prst="rect">
              <a:avLst/>
            </a:prstGeom>
          </p:spPr>
          <p:txBody>
            <a:bodyPr anchor="ctr" rtlCol="false" tIns="50800" lIns="50800" bIns="50800" rIns="50800"/>
            <a:lstStyle/>
            <a:p>
              <a:pPr algn="ctr">
                <a:lnSpc>
                  <a:spcPts val="3359"/>
                </a:lnSpc>
              </a:pPr>
            </a:p>
          </p:txBody>
        </p:sp>
      </p:grpSp>
      <p:sp>
        <p:nvSpPr>
          <p:cNvPr name="Freeform 32" id="32"/>
          <p:cNvSpPr/>
          <p:nvPr/>
        </p:nvSpPr>
        <p:spPr>
          <a:xfrm flipH="false" flipV="false" rot="0">
            <a:off x="10744259" y="3605358"/>
            <a:ext cx="721737" cy="643248"/>
          </a:xfrm>
          <a:custGeom>
            <a:avLst/>
            <a:gdLst/>
            <a:ahLst/>
            <a:cxnLst/>
            <a:rect r="r" b="b" t="t" l="l"/>
            <a:pathLst>
              <a:path h="643248" w="721737">
                <a:moveTo>
                  <a:pt x="0" y="0"/>
                </a:moveTo>
                <a:lnTo>
                  <a:pt x="721737" y="0"/>
                </a:lnTo>
                <a:lnTo>
                  <a:pt x="721737" y="643248"/>
                </a:lnTo>
                <a:lnTo>
                  <a:pt x="0" y="643248"/>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33" id="33"/>
          <p:cNvSpPr/>
          <p:nvPr/>
        </p:nvSpPr>
        <p:spPr>
          <a:xfrm flipH="false" flipV="false" rot="0">
            <a:off x="16245568" y="3422422"/>
            <a:ext cx="891892" cy="880743"/>
          </a:xfrm>
          <a:custGeom>
            <a:avLst/>
            <a:gdLst/>
            <a:ahLst/>
            <a:cxnLst/>
            <a:rect r="r" b="b" t="t" l="l"/>
            <a:pathLst>
              <a:path h="880743" w="891892">
                <a:moveTo>
                  <a:pt x="0" y="0"/>
                </a:moveTo>
                <a:lnTo>
                  <a:pt x="891892" y="0"/>
                </a:lnTo>
                <a:lnTo>
                  <a:pt x="891892" y="880744"/>
                </a:lnTo>
                <a:lnTo>
                  <a:pt x="0" y="880744"/>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34" id="34"/>
          <p:cNvSpPr/>
          <p:nvPr/>
        </p:nvSpPr>
        <p:spPr>
          <a:xfrm flipH="false" flipV="false" rot="0">
            <a:off x="5146189" y="3492910"/>
            <a:ext cx="868145" cy="868145"/>
          </a:xfrm>
          <a:custGeom>
            <a:avLst/>
            <a:gdLst/>
            <a:ahLst/>
            <a:cxnLst/>
            <a:rect r="r" b="b" t="t" l="l"/>
            <a:pathLst>
              <a:path h="868145" w="868145">
                <a:moveTo>
                  <a:pt x="0" y="0"/>
                </a:moveTo>
                <a:lnTo>
                  <a:pt x="868144" y="0"/>
                </a:lnTo>
                <a:lnTo>
                  <a:pt x="868144" y="868144"/>
                </a:lnTo>
                <a:lnTo>
                  <a:pt x="0" y="868144"/>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TextBox 35" id="35"/>
          <p:cNvSpPr txBox="true"/>
          <p:nvPr/>
        </p:nvSpPr>
        <p:spPr>
          <a:xfrm rot="0">
            <a:off x="2689022" y="905520"/>
            <a:ext cx="10731293" cy="881797"/>
          </a:xfrm>
          <a:prstGeom prst="rect">
            <a:avLst/>
          </a:prstGeom>
        </p:spPr>
        <p:txBody>
          <a:bodyPr anchor="t" rtlCol="false" tIns="0" lIns="0" bIns="0" rIns="0">
            <a:spAutoFit/>
          </a:bodyPr>
          <a:lstStyle/>
          <a:p>
            <a:pPr algn="l">
              <a:lnSpc>
                <a:spcPts val="6991"/>
              </a:lnSpc>
            </a:pPr>
            <a:r>
              <a:rPr lang="en-US" sz="5925" b="true">
                <a:solidFill>
                  <a:srgbClr val="000000"/>
                </a:solidFill>
                <a:latin typeface="Open Sauce Bold"/>
                <a:ea typeface="Open Sauce Bold"/>
                <a:cs typeface="Open Sauce Bold"/>
                <a:sym typeface="Open Sauce Bold"/>
              </a:rPr>
              <a:t>Data Preprocessing Steps</a:t>
            </a:r>
          </a:p>
        </p:txBody>
      </p:sp>
      <p:sp>
        <p:nvSpPr>
          <p:cNvPr name="TextBox 36" id="36"/>
          <p:cNvSpPr txBox="true"/>
          <p:nvPr/>
        </p:nvSpPr>
        <p:spPr>
          <a:xfrm rot="0">
            <a:off x="17107909" y="714466"/>
            <a:ext cx="503883" cy="322561"/>
          </a:xfrm>
          <a:prstGeom prst="rect">
            <a:avLst/>
          </a:prstGeom>
        </p:spPr>
        <p:txBody>
          <a:bodyPr anchor="t" rtlCol="false" tIns="0" lIns="0" bIns="0" rIns="0">
            <a:spAutoFit/>
          </a:bodyPr>
          <a:lstStyle/>
          <a:p>
            <a:pPr algn="ctr">
              <a:lnSpc>
                <a:spcPts val="2696"/>
              </a:lnSpc>
            </a:pPr>
            <a:r>
              <a:rPr lang="en-US" sz="1925">
                <a:solidFill>
                  <a:srgbClr val="FFFFFF"/>
                </a:solidFill>
                <a:latin typeface="Canva Sans"/>
                <a:ea typeface="Canva Sans"/>
                <a:cs typeface="Canva Sans"/>
                <a:sym typeface="Canva Sans"/>
              </a:rPr>
              <a:t>05</a:t>
            </a:r>
          </a:p>
        </p:txBody>
      </p:sp>
      <p:sp>
        <p:nvSpPr>
          <p:cNvPr name="TextBox 37" id="37"/>
          <p:cNvSpPr txBox="true"/>
          <p:nvPr/>
        </p:nvSpPr>
        <p:spPr>
          <a:xfrm rot="0">
            <a:off x="1548031" y="4066952"/>
            <a:ext cx="3194847" cy="396226"/>
          </a:xfrm>
          <a:prstGeom prst="rect">
            <a:avLst/>
          </a:prstGeom>
        </p:spPr>
        <p:txBody>
          <a:bodyPr anchor="t" rtlCol="false" tIns="0" lIns="0" bIns="0" rIns="0">
            <a:spAutoFit/>
          </a:bodyPr>
          <a:lstStyle/>
          <a:p>
            <a:pPr algn="l">
              <a:lnSpc>
                <a:spcPts val="3359"/>
              </a:lnSpc>
            </a:pPr>
            <a:r>
              <a:rPr lang="en-US" sz="2400" b="true">
                <a:solidFill>
                  <a:srgbClr val="FFFFFF"/>
                </a:solidFill>
                <a:latin typeface="Canva Sans Bold"/>
                <a:ea typeface="Canva Sans Bold"/>
                <a:cs typeface="Canva Sans Bold"/>
                <a:sym typeface="Canva Sans Bold"/>
              </a:rPr>
              <a:t>Data Formating</a:t>
            </a:r>
          </a:p>
        </p:txBody>
      </p:sp>
      <p:sp>
        <p:nvSpPr>
          <p:cNvPr name="TextBox 38" id="38"/>
          <p:cNvSpPr txBox="true"/>
          <p:nvPr/>
        </p:nvSpPr>
        <p:spPr>
          <a:xfrm rot="0">
            <a:off x="7096965" y="4066952"/>
            <a:ext cx="2498844" cy="396226"/>
          </a:xfrm>
          <a:prstGeom prst="rect">
            <a:avLst/>
          </a:prstGeom>
        </p:spPr>
        <p:txBody>
          <a:bodyPr anchor="t" rtlCol="false" tIns="0" lIns="0" bIns="0" rIns="0">
            <a:spAutoFit/>
          </a:bodyPr>
          <a:lstStyle/>
          <a:p>
            <a:pPr algn="l">
              <a:lnSpc>
                <a:spcPts val="3359"/>
              </a:lnSpc>
            </a:pPr>
            <a:r>
              <a:rPr lang="en-US" sz="2400" b="true">
                <a:solidFill>
                  <a:srgbClr val="FFFFFF"/>
                </a:solidFill>
                <a:latin typeface="Canva Sans Bold"/>
                <a:ea typeface="Canva Sans Bold"/>
                <a:cs typeface="Canva Sans Bold"/>
                <a:sym typeface="Canva Sans Bold"/>
              </a:rPr>
              <a:t>Data Cleaning</a:t>
            </a:r>
          </a:p>
        </p:txBody>
      </p:sp>
      <p:sp>
        <p:nvSpPr>
          <p:cNvPr name="TextBox 39" id="39"/>
          <p:cNvSpPr txBox="true"/>
          <p:nvPr/>
        </p:nvSpPr>
        <p:spPr>
          <a:xfrm rot="0">
            <a:off x="1284550" y="5070827"/>
            <a:ext cx="4977434" cy="2307797"/>
          </a:xfrm>
          <a:prstGeom prst="rect">
            <a:avLst/>
          </a:prstGeom>
        </p:spPr>
        <p:txBody>
          <a:bodyPr anchor="t" rtlCol="false" tIns="0" lIns="0" bIns="0" rIns="0">
            <a:spAutoFit/>
          </a:bodyPr>
          <a:lstStyle/>
          <a:p>
            <a:pPr algn="l" marL="388623" indent="-194312" lvl="1">
              <a:lnSpc>
                <a:spcPts val="3114"/>
              </a:lnSpc>
              <a:buFont typeface="Arial"/>
              <a:buChar char="•"/>
            </a:pPr>
            <a:r>
              <a:rPr lang="en-US" sz="1800">
                <a:solidFill>
                  <a:srgbClr val="575757"/>
                </a:solidFill>
                <a:latin typeface="Canva Sans"/>
                <a:ea typeface="Canva Sans"/>
                <a:cs typeface="Canva Sans"/>
                <a:sym typeface="Canva Sans"/>
              </a:rPr>
              <a:t>Converted Date of Purchase and Date of Journey → Date format</a:t>
            </a:r>
          </a:p>
          <a:p>
            <a:pPr algn="l" marL="388623" indent="-194312" lvl="1">
              <a:lnSpc>
                <a:spcPts val="3114"/>
              </a:lnSpc>
              <a:buFont typeface="Arial"/>
              <a:buChar char="•"/>
            </a:pPr>
            <a:r>
              <a:rPr lang="en-US" sz="1800">
                <a:solidFill>
                  <a:srgbClr val="575757"/>
                </a:solidFill>
                <a:latin typeface="Canva Sans"/>
                <a:ea typeface="Canva Sans"/>
                <a:cs typeface="Canva Sans"/>
                <a:sym typeface="Canva Sans"/>
              </a:rPr>
              <a:t>Converted Departure Time, Arrival Time, Actual Arrival Time → Time format</a:t>
            </a:r>
          </a:p>
          <a:p>
            <a:pPr algn="l" marL="388623" indent="-194312" lvl="1">
              <a:lnSpc>
                <a:spcPts val="3114"/>
              </a:lnSpc>
              <a:buFont typeface="Arial"/>
              <a:buChar char="•"/>
            </a:pPr>
            <a:r>
              <a:rPr lang="en-US" sz="1800">
                <a:solidFill>
                  <a:srgbClr val="575757"/>
                </a:solidFill>
                <a:latin typeface="Canva Sans"/>
                <a:ea typeface="Canva Sans"/>
                <a:cs typeface="Canva Sans"/>
                <a:sym typeface="Canva Sans"/>
              </a:rPr>
              <a:t>Converted Price → Accounting format</a:t>
            </a:r>
          </a:p>
          <a:p>
            <a:pPr algn="l">
              <a:lnSpc>
                <a:spcPts val="3114"/>
              </a:lnSpc>
            </a:pPr>
          </a:p>
        </p:txBody>
      </p:sp>
      <p:sp>
        <p:nvSpPr>
          <p:cNvPr name="TextBox 40" id="40"/>
          <p:cNvSpPr txBox="true"/>
          <p:nvPr/>
        </p:nvSpPr>
        <p:spPr>
          <a:xfrm rot="0">
            <a:off x="6833483" y="5127977"/>
            <a:ext cx="4977434" cy="297153"/>
          </a:xfrm>
          <a:prstGeom prst="rect">
            <a:avLst/>
          </a:prstGeom>
        </p:spPr>
        <p:txBody>
          <a:bodyPr anchor="t" rtlCol="false" tIns="0" lIns="0" bIns="0" rIns="0">
            <a:spAutoFit/>
          </a:bodyPr>
          <a:lstStyle/>
          <a:p>
            <a:pPr algn="l" marL="388623" indent="-194312" lvl="1">
              <a:lnSpc>
                <a:spcPts val="2520"/>
              </a:lnSpc>
              <a:buFont typeface="Arial"/>
              <a:buChar char="•"/>
            </a:pPr>
            <a:r>
              <a:rPr lang="en-US" sz="1800">
                <a:solidFill>
                  <a:srgbClr val="575757"/>
                </a:solidFill>
                <a:latin typeface="Canva Sans"/>
                <a:ea typeface="Canva Sans"/>
                <a:cs typeface="Canva Sans"/>
                <a:sym typeface="Canva Sans"/>
              </a:rPr>
              <a:t>Replaced null values in Reason for Delay</a:t>
            </a:r>
          </a:p>
        </p:txBody>
      </p:sp>
      <p:sp>
        <p:nvSpPr>
          <p:cNvPr name="TextBox 41" id="41"/>
          <p:cNvSpPr txBox="true"/>
          <p:nvPr/>
        </p:nvSpPr>
        <p:spPr>
          <a:xfrm rot="0">
            <a:off x="12645898" y="4066952"/>
            <a:ext cx="3075794" cy="396226"/>
          </a:xfrm>
          <a:prstGeom prst="rect">
            <a:avLst/>
          </a:prstGeom>
        </p:spPr>
        <p:txBody>
          <a:bodyPr anchor="t" rtlCol="false" tIns="0" lIns="0" bIns="0" rIns="0">
            <a:spAutoFit/>
          </a:bodyPr>
          <a:lstStyle/>
          <a:p>
            <a:pPr algn="l">
              <a:lnSpc>
                <a:spcPts val="3359"/>
              </a:lnSpc>
            </a:pPr>
            <a:r>
              <a:rPr lang="en-US" sz="2400" b="true">
                <a:solidFill>
                  <a:srgbClr val="FFFFFF"/>
                </a:solidFill>
                <a:latin typeface="Canva Sans Bold"/>
                <a:ea typeface="Canva Sans Bold"/>
                <a:cs typeface="Canva Sans Bold"/>
                <a:sym typeface="Canva Sans Bold"/>
              </a:rPr>
              <a:t>Feature Engineering</a:t>
            </a:r>
          </a:p>
        </p:txBody>
      </p:sp>
      <p:sp>
        <p:nvSpPr>
          <p:cNvPr name="TextBox 42" id="42"/>
          <p:cNvSpPr txBox="true"/>
          <p:nvPr/>
        </p:nvSpPr>
        <p:spPr>
          <a:xfrm rot="0">
            <a:off x="12382417" y="5070827"/>
            <a:ext cx="4977434" cy="2698335"/>
          </a:xfrm>
          <a:prstGeom prst="rect">
            <a:avLst/>
          </a:prstGeom>
        </p:spPr>
        <p:txBody>
          <a:bodyPr anchor="t" rtlCol="false" tIns="0" lIns="0" bIns="0" rIns="0">
            <a:spAutoFit/>
          </a:bodyPr>
          <a:lstStyle/>
          <a:p>
            <a:pPr algn="l" marL="388623" indent="-194312" lvl="1">
              <a:lnSpc>
                <a:spcPts val="3114"/>
              </a:lnSpc>
              <a:buFont typeface="Arial"/>
              <a:buChar char="•"/>
            </a:pPr>
            <a:r>
              <a:rPr lang="en-US" sz="1800">
                <a:solidFill>
                  <a:srgbClr val="575757"/>
                </a:solidFill>
                <a:latin typeface="Canva Sans"/>
                <a:ea typeface="Canva Sans"/>
                <a:cs typeface="Canva Sans"/>
                <a:sym typeface="Canva Sans"/>
              </a:rPr>
              <a:t>Added new derived columns:</a:t>
            </a:r>
          </a:p>
          <a:p>
            <a:pPr algn="l" marL="388623" indent="-194312" lvl="1">
              <a:lnSpc>
                <a:spcPts val="3114"/>
              </a:lnSpc>
              <a:buFont typeface="Arial"/>
              <a:buChar char="•"/>
            </a:pPr>
            <a:r>
              <a:rPr lang="en-US" sz="1800">
                <a:solidFill>
                  <a:srgbClr val="575757"/>
                </a:solidFill>
                <a:latin typeface="Canva Sans"/>
                <a:ea typeface="Canva Sans"/>
                <a:cs typeface="Canva Sans"/>
                <a:sym typeface="Canva Sans"/>
              </a:rPr>
              <a:t>Journey_Day, Journey_Month</a:t>
            </a:r>
          </a:p>
          <a:p>
            <a:pPr algn="l" marL="388623" indent="-194312" lvl="1">
              <a:lnSpc>
                <a:spcPts val="3114"/>
              </a:lnSpc>
              <a:buFont typeface="Arial"/>
              <a:buChar char="•"/>
            </a:pPr>
            <a:r>
              <a:rPr lang="en-US" sz="1800">
                <a:solidFill>
                  <a:srgbClr val="575757"/>
                </a:solidFill>
                <a:latin typeface="Canva Sans"/>
                <a:ea typeface="Canva Sans"/>
                <a:cs typeface="Canva Sans"/>
                <a:sym typeface="Canva Sans"/>
              </a:rPr>
              <a:t>Purchase_Day, Purchase_Month</a:t>
            </a:r>
          </a:p>
          <a:p>
            <a:pPr algn="l" marL="388623" indent="-194312" lvl="1">
              <a:lnSpc>
                <a:spcPts val="3114"/>
              </a:lnSpc>
              <a:buFont typeface="Arial"/>
              <a:buChar char="•"/>
            </a:pPr>
            <a:r>
              <a:rPr lang="en-US" sz="1800">
                <a:solidFill>
                  <a:srgbClr val="575757"/>
                </a:solidFill>
                <a:latin typeface="Canva Sans"/>
                <a:ea typeface="Canva Sans"/>
                <a:cs typeface="Canva Sans"/>
                <a:sym typeface="Canva Sans"/>
              </a:rPr>
              <a:t>Journey_Duration (mins), Delay_Duration (mins)</a:t>
            </a:r>
          </a:p>
          <a:p>
            <a:pPr algn="l" marL="388623" indent="-194312" lvl="1">
              <a:lnSpc>
                <a:spcPts val="3114"/>
              </a:lnSpc>
              <a:buFont typeface="Arial"/>
              <a:buChar char="•"/>
            </a:pPr>
            <a:r>
              <a:rPr lang="en-US" sz="1800">
                <a:solidFill>
                  <a:srgbClr val="575757"/>
                </a:solidFill>
                <a:latin typeface="Canva Sans"/>
                <a:ea typeface="Canva Sans"/>
                <a:cs typeface="Canva Sans"/>
                <a:sym typeface="Canva Sans"/>
              </a:rPr>
              <a:t>Book_lead_time, Is_Cancelled</a:t>
            </a:r>
          </a:p>
          <a:p>
            <a:pPr algn="l">
              <a:lnSpc>
                <a:spcPts val="3114"/>
              </a:lnSpc>
            </a:pPr>
          </a:p>
        </p:txBody>
      </p:sp>
    </p:spTree>
  </p:cSld>
  <p:clrMapOvr>
    <a:masterClrMapping/>
  </p:clrMapOvr>
  <p:transition spd="fast">
    <p:fade/>
  </p:transition>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2700000">
            <a:off x="16287139" y="-533982"/>
            <a:ext cx="3196932" cy="1881597"/>
            <a:chOff x="0" y="0"/>
            <a:chExt cx="841990" cy="495565"/>
          </a:xfrm>
        </p:grpSpPr>
        <p:sp>
          <p:nvSpPr>
            <p:cNvPr name="Freeform 3" id="3"/>
            <p:cNvSpPr/>
            <p:nvPr/>
          </p:nvSpPr>
          <p:spPr>
            <a:xfrm flipH="false" flipV="false" rot="0">
              <a:off x="0" y="0"/>
              <a:ext cx="841990" cy="495565"/>
            </a:xfrm>
            <a:custGeom>
              <a:avLst/>
              <a:gdLst/>
              <a:ahLst/>
              <a:cxnLst/>
              <a:rect r="r" b="b" t="t" l="l"/>
              <a:pathLst>
                <a:path h="495565" w="841990">
                  <a:moveTo>
                    <a:pt x="0" y="0"/>
                  </a:moveTo>
                  <a:lnTo>
                    <a:pt x="841990" y="0"/>
                  </a:lnTo>
                  <a:lnTo>
                    <a:pt x="841990" y="495565"/>
                  </a:lnTo>
                  <a:lnTo>
                    <a:pt x="0" y="495565"/>
                  </a:lnTo>
                  <a:close/>
                </a:path>
              </a:pathLst>
            </a:custGeom>
            <a:solidFill>
              <a:srgbClr val="77A6CC"/>
            </a:solidFill>
          </p:spPr>
        </p:sp>
        <p:sp>
          <p:nvSpPr>
            <p:cNvPr name="TextBox 4" id="4"/>
            <p:cNvSpPr txBox="true"/>
            <p:nvPr/>
          </p:nvSpPr>
          <p:spPr>
            <a:xfrm>
              <a:off x="0" y="-38100"/>
              <a:ext cx="841990" cy="533665"/>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4937562" y="-1276323"/>
            <a:ext cx="2305023" cy="2305023"/>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lnTo>
                    <a:pt x="812800" y="406400"/>
                  </a:lnTo>
                  <a:lnTo>
                    <a:pt x="406400" y="812800"/>
                  </a:lnTo>
                  <a:lnTo>
                    <a:pt x="0" y="406400"/>
                  </a:lnTo>
                  <a:lnTo>
                    <a:pt x="406400" y="0"/>
                  </a:lnTo>
                  <a:close/>
                </a:path>
              </a:pathLst>
            </a:custGeom>
            <a:solidFill>
              <a:srgbClr val="000000"/>
            </a:solidFill>
          </p:spPr>
        </p:sp>
        <p:sp>
          <p:nvSpPr>
            <p:cNvPr name="TextBox 7" id="7"/>
            <p:cNvSpPr txBox="true"/>
            <p:nvPr/>
          </p:nvSpPr>
          <p:spPr>
            <a:xfrm>
              <a:off x="139700" y="101600"/>
              <a:ext cx="533400" cy="571500"/>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5373647" y="6990728"/>
            <a:ext cx="9446602" cy="9446602"/>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lnTo>
                    <a:pt x="812800" y="406400"/>
                  </a:lnTo>
                  <a:lnTo>
                    <a:pt x="406400" y="812800"/>
                  </a:lnTo>
                  <a:lnTo>
                    <a:pt x="0" y="406400"/>
                  </a:lnTo>
                  <a:lnTo>
                    <a:pt x="406400" y="0"/>
                  </a:lnTo>
                  <a:close/>
                </a:path>
              </a:pathLst>
            </a:custGeom>
            <a:solidFill>
              <a:srgbClr val="77A6CC"/>
            </a:solidFill>
          </p:spPr>
        </p:sp>
        <p:sp>
          <p:nvSpPr>
            <p:cNvPr name="TextBox 10" id="10"/>
            <p:cNvSpPr txBox="true"/>
            <p:nvPr/>
          </p:nvSpPr>
          <p:spPr>
            <a:xfrm>
              <a:off x="139700" y="101600"/>
              <a:ext cx="533400" cy="571500"/>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1387055" y="6293354"/>
            <a:ext cx="2305023" cy="2305023"/>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lnTo>
                    <a:pt x="812800" y="406400"/>
                  </a:lnTo>
                  <a:lnTo>
                    <a:pt x="406400" y="812800"/>
                  </a:lnTo>
                  <a:lnTo>
                    <a:pt x="0" y="406400"/>
                  </a:lnTo>
                  <a:lnTo>
                    <a:pt x="406400" y="0"/>
                  </a:lnTo>
                  <a:close/>
                </a:path>
              </a:pathLst>
            </a:custGeom>
            <a:solidFill>
              <a:srgbClr val="000000"/>
            </a:solidFill>
          </p:spPr>
        </p:sp>
        <p:sp>
          <p:nvSpPr>
            <p:cNvPr name="TextBox 13" id="13"/>
            <p:cNvSpPr txBox="true"/>
            <p:nvPr/>
          </p:nvSpPr>
          <p:spPr>
            <a:xfrm>
              <a:off x="139700" y="101600"/>
              <a:ext cx="533400" cy="571500"/>
            </a:xfrm>
            <a:prstGeom prst="rect">
              <a:avLst/>
            </a:prstGeom>
          </p:spPr>
          <p:txBody>
            <a:bodyPr anchor="ctr" rtlCol="false" tIns="50800" lIns="50800" bIns="50800" rIns="50800"/>
            <a:lstStyle/>
            <a:p>
              <a:pPr algn="ctr">
                <a:lnSpc>
                  <a:spcPts val="2659"/>
                </a:lnSpc>
              </a:pPr>
            </a:p>
          </p:txBody>
        </p:sp>
      </p:grpSp>
      <p:sp>
        <p:nvSpPr>
          <p:cNvPr name="Freeform 14" id="14"/>
          <p:cNvSpPr/>
          <p:nvPr/>
        </p:nvSpPr>
        <p:spPr>
          <a:xfrm flipH="true" flipV="false" rot="0">
            <a:off x="1759942" y="8421316"/>
            <a:ext cx="2696272" cy="2389571"/>
          </a:xfrm>
          <a:custGeom>
            <a:avLst/>
            <a:gdLst/>
            <a:ahLst/>
            <a:cxnLst/>
            <a:rect r="r" b="b" t="t" l="l"/>
            <a:pathLst>
              <a:path h="2389571" w="2696272">
                <a:moveTo>
                  <a:pt x="2696271" y="0"/>
                </a:moveTo>
                <a:lnTo>
                  <a:pt x="0" y="0"/>
                </a:lnTo>
                <a:lnTo>
                  <a:pt x="0" y="2389571"/>
                </a:lnTo>
                <a:lnTo>
                  <a:pt x="2696271" y="2389571"/>
                </a:lnTo>
                <a:lnTo>
                  <a:pt x="2696271"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5" id="15"/>
          <p:cNvSpPr/>
          <p:nvPr/>
        </p:nvSpPr>
        <p:spPr>
          <a:xfrm flipH="true" flipV="false" rot="0">
            <a:off x="16537469" y="1376795"/>
            <a:ext cx="2696272" cy="2389571"/>
          </a:xfrm>
          <a:custGeom>
            <a:avLst/>
            <a:gdLst/>
            <a:ahLst/>
            <a:cxnLst/>
            <a:rect r="r" b="b" t="t" l="l"/>
            <a:pathLst>
              <a:path h="2389571" w="2696272">
                <a:moveTo>
                  <a:pt x="2696272" y="0"/>
                </a:moveTo>
                <a:lnTo>
                  <a:pt x="0" y="0"/>
                </a:lnTo>
                <a:lnTo>
                  <a:pt x="0" y="2389571"/>
                </a:lnTo>
                <a:lnTo>
                  <a:pt x="2696272" y="2389571"/>
                </a:lnTo>
                <a:lnTo>
                  <a:pt x="2696272"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6" id="16"/>
          <p:cNvGrpSpPr/>
          <p:nvPr/>
        </p:nvGrpSpPr>
        <p:grpSpPr>
          <a:xfrm rot="0">
            <a:off x="17007359" y="533978"/>
            <a:ext cx="704983" cy="704983"/>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lnTo>
                    <a:pt x="812800" y="406400"/>
                  </a:lnTo>
                  <a:lnTo>
                    <a:pt x="406400" y="812800"/>
                  </a:lnTo>
                  <a:lnTo>
                    <a:pt x="0" y="406400"/>
                  </a:lnTo>
                  <a:lnTo>
                    <a:pt x="406400" y="0"/>
                  </a:lnTo>
                  <a:close/>
                </a:path>
              </a:pathLst>
            </a:custGeom>
            <a:solidFill>
              <a:srgbClr val="000000"/>
            </a:solidFill>
          </p:spPr>
        </p:sp>
        <p:sp>
          <p:nvSpPr>
            <p:cNvPr name="TextBox 18" id="18"/>
            <p:cNvSpPr txBox="true"/>
            <p:nvPr/>
          </p:nvSpPr>
          <p:spPr>
            <a:xfrm>
              <a:off x="139700" y="101600"/>
              <a:ext cx="533400" cy="571500"/>
            </a:xfrm>
            <a:prstGeom prst="rect">
              <a:avLst/>
            </a:prstGeom>
          </p:spPr>
          <p:txBody>
            <a:bodyPr anchor="ctr" rtlCol="false" tIns="50800" lIns="50800" bIns="50800" rIns="50800"/>
            <a:lstStyle/>
            <a:p>
              <a:pPr algn="ctr">
                <a:lnSpc>
                  <a:spcPts val="2659"/>
                </a:lnSpc>
              </a:pPr>
            </a:p>
          </p:txBody>
        </p:sp>
      </p:grpSp>
      <p:grpSp>
        <p:nvGrpSpPr>
          <p:cNvPr name="Group 19" id="19"/>
          <p:cNvGrpSpPr/>
          <p:nvPr/>
        </p:nvGrpSpPr>
        <p:grpSpPr>
          <a:xfrm rot="0">
            <a:off x="9217205" y="4334514"/>
            <a:ext cx="8668400" cy="5289157"/>
            <a:chOff x="0" y="0"/>
            <a:chExt cx="1711389" cy="1044230"/>
          </a:xfrm>
        </p:grpSpPr>
        <p:sp>
          <p:nvSpPr>
            <p:cNvPr name="Freeform 20" id="20"/>
            <p:cNvSpPr/>
            <p:nvPr/>
          </p:nvSpPr>
          <p:spPr>
            <a:xfrm flipH="false" flipV="false" rot="0">
              <a:off x="0" y="0"/>
              <a:ext cx="1711389" cy="1044230"/>
            </a:xfrm>
            <a:custGeom>
              <a:avLst/>
              <a:gdLst/>
              <a:ahLst/>
              <a:cxnLst/>
              <a:rect r="r" b="b" t="t" l="l"/>
              <a:pathLst>
                <a:path h="1044230" w="1711389">
                  <a:moveTo>
                    <a:pt x="0" y="0"/>
                  </a:moveTo>
                  <a:lnTo>
                    <a:pt x="1711389" y="0"/>
                  </a:lnTo>
                  <a:lnTo>
                    <a:pt x="1711389" y="1044230"/>
                  </a:lnTo>
                  <a:lnTo>
                    <a:pt x="0" y="1044230"/>
                  </a:lnTo>
                  <a:close/>
                </a:path>
              </a:pathLst>
            </a:custGeom>
            <a:blipFill>
              <a:blip r:embed="rId4"/>
              <a:stretch>
                <a:fillRect l="-34775" t="0" r="0" b="0"/>
              </a:stretch>
            </a:blipFill>
          </p:spPr>
        </p:sp>
      </p:grpSp>
      <p:grpSp>
        <p:nvGrpSpPr>
          <p:cNvPr name="Group 21" id="21"/>
          <p:cNvGrpSpPr/>
          <p:nvPr/>
        </p:nvGrpSpPr>
        <p:grpSpPr>
          <a:xfrm rot="0">
            <a:off x="409151" y="1586259"/>
            <a:ext cx="8549879" cy="5289157"/>
            <a:chOff x="0" y="0"/>
            <a:chExt cx="1764048" cy="1091282"/>
          </a:xfrm>
        </p:grpSpPr>
        <p:sp>
          <p:nvSpPr>
            <p:cNvPr name="Freeform 22" id="22"/>
            <p:cNvSpPr/>
            <p:nvPr/>
          </p:nvSpPr>
          <p:spPr>
            <a:xfrm flipH="false" flipV="false" rot="0">
              <a:off x="0" y="0"/>
              <a:ext cx="1764048" cy="1091282"/>
            </a:xfrm>
            <a:custGeom>
              <a:avLst/>
              <a:gdLst/>
              <a:ahLst/>
              <a:cxnLst/>
              <a:rect r="r" b="b" t="t" l="l"/>
              <a:pathLst>
                <a:path h="1091282" w="1764048">
                  <a:moveTo>
                    <a:pt x="0" y="0"/>
                  </a:moveTo>
                  <a:lnTo>
                    <a:pt x="1764048" y="0"/>
                  </a:lnTo>
                  <a:lnTo>
                    <a:pt x="1764048" y="1091282"/>
                  </a:lnTo>
                  <a:lnTo>
                    <a:pt x="0" y="1091282"/>
                  </a:lnTo>
                  <a:close/>
                </a:path>
              </a:pathLst>
            </a:custGeom>
            <a:blipFill>
              <a:blip r:embed="rId5"/>
              <a:stretch>
                <a:fillRect l="0" t="0" r="-79544" b="-11343"/>
              </a:stretch>
            </a:blipFill>
          </p:spPr>
        </p:sp>
      </p:grpSp>
      <p:pic>
        <p:nvPicPr>
          <p:cNvPr name="Picture 23" id="23"/>
          <p:cNvPicPr>
            <a:picLocks noChangeAspect="true"/>
          </p:cNvPicPr>
          <p:nvPr/>
        </p:nvPicPr>
        <p:blipFill>
          <a:blip r:embed="rId6"/>
          <a:srcRect l="0" t="0" r="0" b="0"/>
          <a:stretch>
            <a:fillRect/>
          </a:stretch>
        </p:blipFill>
        <p:spPr>
          <a:xfrm flipH="false" flipV="false" rot="966504">
            <a:off x="8376792" y="676993"/>
            <a:ext cx="3508337" cy="2613711"/>
          </a:xfrm>
          <a:prstGeom prst="rect">
            <a:avLst/>
          </a:prstGeom>
          <a:ln cap="sq">
            <a:noFill/>
            <a:prstDash val="sysDot"/>
          </a:ln>
        </p:spPr>
      </p:pic>
      <p:pic>
        <p:nvPicPr>
          <p:cNvPr name="Picture 24" id="24"/>
          <p:cNvPicPr>
            <a:picLocks noChangeAspect="true"/>
          </p:cNvPicPr>
          <p:nvPr/>
        </p:nvPicPr>
        <p:blipFill>
          <a:blip r:embed="rId7"/>
          <a:srcRect l="0" t="0" r="0" b="0"/>
          <a:stretch>
            <a:fillRect/>
          </a:stretch>
        </p:blipFill>
        <p:spPr>
          <a:xfrm flipH="true" flipV="true" rot="5400000">
            <a:off x="14652076" y="6390142"/>
            <a:ext cx="4240694" cy="2226364"/>
          </a:xfrm>
          <a:prstGeom prst="rect">
            <a:avLst/>
          </a:prstGeom>
        </p:spPr>
      </p:pic>
      <p:sp>
        <p:nvSpPr>
          <p:cNvPr name="TextBox 25" id="25"/>
          <p:cNvSpPr txBox="true"/>
          <p:nvPr/>
        </p:nvSpPr>
        <p:spPr>
          <a:xfrm rot="0">
            <a:off x="17107909" y="714466"/>
            <a:ext cx="503883" cy="322561"/>
          </a:xfrm>
          <a:prstGeom prst="rect">
            <a:avLst/>
          </a:prstGeom>
        </p:spPr>
        <p:txBody>
          <a:bodyPr anchor="t" rtlCol="false" tIns="0" lIns="0" bIns="0" rIns="0">
            <a:spAutoFit/>
          </a:bodyPr>
          <a:lstStyle/>
          <a:p>
            <a:pPr algn="ctr">
              <a:lnSpc>
                <a:spcPts val="2696"/>
              </a:lnSpc>
            </a:pPr>
            <a:r>
              <a:rPr lang="en-US" sz="1925">
                <a:solidFill>
                  <a:srgbClr val="FFFFFF"/>
                </a:solidFill>
                <a:latin typeface="Canva Sans"/>
                <a:ea typeface="Canva Sans"/>
                <a:cs typeface="Canva Sans"/>
                <a:sym typeface="Canva Sans"/>
              </a:rPr>
              <a:t>06</a:t>
            </a:r>
          </a:p>
        </p:txBody>
      </p:sp>
      <p:sp>
        <p:nvSpPr>
          <p:cNvPr name="TextBox 26" id="26"/>
          <p:cNvSpPr txBox="true"/>
          <p:nvPr/>
        </p:nvSpPr>
        <p:spPr>
          <a:xfrm rot="0">
            <a:off x="917968" y="530642"/>
            <a:ext cx="3253879" cy="881825"/>
          </a:xfrm>
          <a:prstGeom prst="rect">
            <a:avLst/>
          </a:prstGeom>
        </p:spPr>
        <p:txBody>
          <a:bodyPr anchor="t" rtlCol="false" tIns="0" lIns="0" bIns="0" rIns="0">
            <a:spAutoFit/>
          </a:bodyPr>
          <a:lstStyle/>
          <a:p>
            <a:pPr algn="l">
              <a:lnSpc>
                <a:spcPts val="6991"/>
              </a:lnSpc>
            </a:pPr>
            <a:r>
              <a:rPr lang="en-US" b="true" sz="5925">
                <a:solidFill>
                  <a:srgbClr val="EC0000"/>
                </a:solidFill>
                <a:latin typeface="Open Sauce Bold"/>
                <a:ea typeface="Open Sauce Bold"/>
                <a:cs typeface="Open Sauce Bold"/>
                <a:sym typeface="Open Sauce Bold"/>
              </a:rPr>
              <a:t>Before</a:t>
            </a:r>
          </a:p>
        </p:txBody>
      </p:sp>
      <p:sp>
        <p:nvSpPr>
          <p:cNvPr name="TextBox 27" id="27"/>
          <p:cNvSpPr txBox="true"/>
          <p:nvPr/>
        </p:nvSpPr>
        <p:spPr>
          <a:xfrm rot="0">
            <a:off x="15370864" y="3294712"/>
            <a:ext cx="2240927" cy="881825"/>
          </a:xfrm>
          <a:prstGeom prst="rect">
            <a:avLst/>
          </a:prstGeom>
        </p:spPr>
        <p:txBody>
          <a:bodyPr anchor="t" rtlCol="false" tIns="0" lIns="0" bIns="0" rIns="0">
            <a:spAutoFit/>
          </a:bodyPr>
          <a:lstStyle/>
          <a:p>
            <a:pPr algn="l">
              <a:lnSpc>
                <a:spcPts val="6991"/>
              </a:lnSpc>
            </a:pPr>
            <a:r>
              <a:rPr lang="en-US" b="true" sz="5925">
                <a:solidFill>
                  <a:srgbClr val="03AE5C"/>
                </a:solidFill>
                <a:latin typeface="Open Sauce Bold"/>
                <a:ea typeface="Open Sauce Bold"/>
                <a:cs typeface="Open Sauce Bold"/>
                <a:sym typeface="Open Sauce Bold"/>
              </a:rPr>
              <a:t>After</a:t>
            </a:r>
          </a:p>
        </p:txBody>
      </p:sp>
    </p:spTree>
  </p:cSld>
  <p:clrMapOvr>
    <a:masterClrMapping/>
  </p:clrMapOvr>
  <p:transition spd="fast">
    <p:fade/>
  </p:transition>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2700000">
            <a:off x="16287139" y="-533982"/>
            <a:ext cx="3196932" cy="1881597"/>
            <a:chOff x="0" y="0"/>
            <a:chExt cx="841990" cy="495565"/>
          </a:xfrm>
        </p:grpSpPr>
        <p:sp>
          <p:nvSpPr>
            <p:cNvPr name="Freeform 3" id="3"/>
            <p:cNvSpPr/>
            <p:nvPr/>
          </p:nvSpPr>
          <p:spPr>
            <a:xfrm flipH="false" flipV="false" rot="0">
              <a:off x="0" y="0"/>
              <a:ext cx="841990" cy="495565"/>
            </a:xfrm>
            <a:custGeom>
              <a:avLst/>
              <a:gdLst/>
              <a:ahLst/>
              <a:cxnLst/>
              <a:rect r="r" b="b" t="t" l="l"/>
              <a:pathLst>
                <a:path h="495565" w="841990">
                  <a:moveTo>
                    <a:pt x="0" y="0"/>
                  </a:moveTo>
                  <a:lnTo>
                    <a:pt x="841990" y="0"/>
                  </a:lnTo>
                  <a:lnTo>
                    <a:pt x="841990" y="495565"/>
                  </a:lnTo>
                  <a:lnTo>
                    <a:pt x="0" y="495565"/>
                  </a:lnTo>
                  <a:close/>
                </a:path>
              </a:pathLst>
            </a:custGeom>
            <a:solidFill>
              <a:srgbClr val="77A6CC"/>
            </a:solidFill>
          </p:spPr>
        </p:sp>
        <p:sp>
          <p:nvSpPr>
            <p:cNvPr name="TextBox 4" id="4"/>
            <p:cNvSpPr txBox="true"/>
            <p:nvPr/>
          </p:nvSpPr>
          <p:spPr>
            <a:xfrm>
              <a:off x="0" y="-38100"/>
              <a:ext cx="841990" cy="533665"/>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4937562" y="-1276323"/>
            <a:ext cx="2305023" cy="2305023"/>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lnTo>
                    <a:pt x="812800" y="406400"/>
                  </a:lnTo>
                  <a:lnTo>
                    <a:pt x="406400" y="812800"/>
                  </a:lnTo>
                  <a:lnTo>
                    <a:pt x="0" y="406400"/>
                  </a:lnTo>
                  <a:lnTo>
                    <a:pt x="406400" y="0"/>
                  </a:lnTo>
                  <a:close/>
                </a:path>
              </a:pathLst>
            </a:custGeom>
            <a:solidFill>
              <a:srgbClr val="000000"/>
            </a:solidFill>
          </p:spPr>
        </p:sp>
        <p:sp>
          <p:nvSpPr>
            <p:cNvPr name="TextBox 7" id="7"/>
            <p:cNvSpPr txBox="true"/>
            <p:nvPr/>
          </p:nvSpPr>
          <p:spPr>
            <a:xfrm>
              <a:off x="139700" y="101600"/>
              <a:ext cx="533400" cy="571500"/>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true" flipV="false" rot="0">
            <a:off x="16537469" y="1376795"/>
            <a:ext cx="2696272" cy="2389571"/>
          </a:xfrm>
          <a:custGeom>
            <a:avLst/>
            <a:gdLst/>
            <a:ahLst/>
            <a:cxnLst/>
            <a:rect r="r" b="b" t="t" l="l"/>
            <a:pathLst>
              <a:path h="2389571" w="2696272">
                <a:moveTo>
                  <a:pt x="2696272" y="0"/>
                </a:moveTo>
                <a:lnTo>
                  <a:pt x="0" y="0"/>
                </a:lnTo>
                <a:lnTo>
                  <a:pt x="0" y="2389571"/>
                </a:lnTo>
                <a:lnTo>
                  <a:pt x="2696272" y="2389571"/>
                </a:lnTo>
                <a:lnTo>
                  <a:pt x="2696272"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9" id="9"/>
          <p:cNvGrpSpPr/>
          <p:nvPr/>
        </p:nvGrpSpPr>
        <p:grpSpPr>
          <a:xfrm rot="0">
            <a:off x="17007359" y="533978"/>
            <a:ext cx="704983" cy="704983"/>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lnTo>
                    <a:pt x="812800" y="406400"/>
                  </a:lnTo>
                  <a:lnTo>
                    <a:pt x="406400" y="812800"/>
                  </a:lnTo>
                  <a:lnTo>
                    <a:pt x="0" y="406400"/>
                  </a:lnTo>
                  <a:lnTo>
                    <a:pt x="406400" y="0"/>
                  </a:lnTo>
                  <a:close/>
                </a:path>
              </a:pathLst>
            </a:custGeom>
            <a:solidFill>
              <a:srgbClr val="000000"/>
            </a:solidFill>
          </p:spPr>
        </p:sp>
        <p:sp>
          <p:nvSpPr>
            <p:cNvPr name="TextBox 11" id="11"/>
            <p:cNvSpPr txBox="true"/>
            <p:nvPr/>
          </p:nvSpPr>
          <p:spPr>
            <a:xfrm>
              <a:off x="139700" y="101600"/>
              <a:ext cx="533400" cy="571500"/>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2689022" y="2025767"/>
            <a:ext cx="13867756" cy="6984843"/>
            <a:chOff x="0" y="0"/>
            <a:chExt cx="776658" cy="391183"/>
          </a:xfrm>
        </p:grpSpPr>
        <p:sp>
          <p:nvSpPr>
            <p:cNvPr name="Freeform 13" id="13"/>
            <p:cNvSpPr/>
            <p:nvPr/>
          </p:nvSpPr>
          <p:spPr>
            <a:xfrm flipH="false" flipV="false" rot="0">
              <a:off x="0" y="0"/>
              <a:ext cx="776658" cy="391183"/>
            </a:xfrm>
            <a:custGeom>
              <a:avLst/>
              <a:gdLst/>
              <a:ahLst/>
              <a:cxnLst/>
              <a:rect r="r" b="b" t="t" l="l"/>
              <a:pathLst>
                <a:path h="391183" w="776658">
                  <a:moveTo>
                    <a:pt x="28472" y="0"/>
                  </a:moveTo>
                  <a:lnTo>
                    <a:pt x="748186" y="0"/>
                  </a:lnTo>
                  <a:cubicBezTo>
                    <a:pt x="763911" y="0"/>
                    <a:pt x="776658" y="12747"/>
                    <a:pt x="776658" y="28472"/>
                  </a:cubicBezTo>
                  <a:lnTo>
                    <a:pt x="776658" y="362712"/>
                  </a:lnTo>
                  <a:cubicBezTo>
                    <a:pt x="776658" y="378436"/>
                    <a:pt x="763911" y="391183"/>
                    <a:pt x="748186" y="391183"/>
                  </a:cubicBezTo>
                  <a:lnTo>
                    <a:pt x="28472" y="391183"/>
                  </a:lnTo>
                  <a:cubicBezTo>
                    <a:pt x="20920" y="391183"/>
                    <a:pt x="13679" y="388184"/>
                    <a:pt x="8339" y="382844"/>
                  </a:cubicBezTo>
                  <a:cubicBezTo>
                    <a:pt x="3000" y="377505"/>
                    <a:pt x="0" y="370263"/>
                    <a:pt x="0" y="362712"/>
                  </a:cubicBezTo>
                  <a:lnTo>
                    <a:pt x="0" y="28472"/>
                  </a:lnTo>
                  <a:cubicBezTo>
                    <a:pt x="0" y="20920"/>
                    <a:pt x="3000" y="13679"/>
                    <a:pt x="8339" y="8339"/>
                  </a:cubicBezTo>
                  <a:cubicBezTo>
                    <a:pt x="13679" y="3000"/>
                    <a:pt x="20920" y="0"/>
                    <a:pt x="28472" y="0"/>
                  </a:cubicBezTo>
                  <a:close/>
                </a:path>
              </a:pathLst>
            </a:custGeom>
            <a:blipFill>
              <a:blip r:embed="rId4"/>
              <a:stretch>
                <a:fillRect l="0" t="-176" r="0" b="-176"/>
              </a:stretch>
            </a:blipFill>
            <a:ln w="114300" cap="rnd">
              <a:gradFill>
                <a:gsLst>
                  <a:gs pos="0">
                    <a:srgbClr val="5DE0E6">
                      <a:alpha val="100000"/>
                    </a:srgbClr>
                  </a:gs>
                  <a:gs pos="100000">
                    <a:srgbClr val="004AAD">
                      <a:alpha val="100000"/>
                    </a:srgbClr>
                  </a:gs>
                </a:gsLst>
                <a:lin ang="2700000"/>
              </a:gradFill>
              <a:prstDash val="solid"/>
              <a:round/>
            </a:ln>
          </p:spPr>
        </p:sp>
      </p:grpSp>
      <p:sp>
        <p:nvSpPr>
          <p:cNvPr name="TextBox 14" id="14"/>
          <p:cNvSpPr txBox="true"/>
          <p:nvPr/>
        </p:nvSpPr>
        <p:spPr>
          <a:xfrm rot="0">
            <a:off x="2689022" y="699323"/>
            <a:ext cx="10731293" cy="881824"/>
          </a:xfrm>
          <a:prstGeom prst="rect">
            <a:avLst/>
          </a:prstGeom>
        </p:spPr>
        <p:txBody>
          <a:bodyPr anchor="t" rtlCol="false" tIns="0" lIns="0" bIns="0" rIns="0">
            <a:spAutoFit/>
          </a:bodyPr>
          <a:lstStyle/>
          <a:p>
            <a:pPr algn="l">
              <a:lnSpc>
                <a:spcPts val="6991"/>
              </a:lnSpc>
            </a:pPr>
            <a:r>
              <a:rPr lang="en-US" sz="5925" b="true">
                <a:solidFill>
                  <a:srgbClr val="000000"/>
                </a:solidFill>
                <a:latin typeface="Open Sauce Bold"/>
                <a:ea typeface="Open Sauce Bold"/>
                <a:cs typeface="Open Sauce Bold"/>
                <a:sym typeface="Open Sauce Bold"/>
              </a:rPr>
              <a:t>Data Modeling</a:t>
            </a:r>
          </a:p>
        </p:txBody>
      </p:sp>
      <p:sp>
        <p:nvSpPr>
          <p:cNvPr name="TextBox 15" id="15"/>
          <p:cNvSpPr txBox="true"/>
          <p:nvPr/>
        </p:nvSpPr>
        <p:spPr>
          <a:xfrm rot="0">
            <a:off x="17107909" y="714466"/>
            <a:ext cx="503883" cy="322561"/>
          </a:xfrm>
          <a:prstGeom prst="rect">
            <a:avLst/>
          </a:prstGeom>
        </p:spPr>
        <p:txBody>
          <a:bodyPr anchor="t" rtlCol="false" tIns="0" lIns="0" bIns="0" rIns="0">
            <a:spAutoFit/>
          </a:bodyPr>
          <a:lstStyle/>
          <a:p>
            <a:pPr algn="ctr">
              <a:lnSpc>
                <a:spcPts val="2696"/>
              </a:lnSpc>
            </a:pPr>
            <a:r>
              <a:rPr lang="en-US" sz="1925">
                <a:solidFill>
                  <a:srgbClr val="FFFFFF"/>
                </a:solidFill>
                <a:latin typeface="Canva Sans"/>
                <a:ea typeface="Canva Sans"/>
                <a:cs typeface="Canva Sans"/>
                <a:sym typeface="Canva Sans"/>
              </a:rPr>
              <a:t>07</a:t>
            </a:r>
          </a:p>
        </p:txBody>
      </p:sp>
      <p:grpSp>
        <p:nvGrpSpPr>
          <p:cNvPr name="Group 16" id="16"/>
          <p:cNvGrpSpPr/>
          <p:nvPr/>
        </p:nvGrpSpPr>
        <p:grpSpPr>
          <a:xfrm rot="0">
            <a:off x="-5373647" y="6990728"/>
            <a:ext cx="9446602" cy="9446602"/>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lnTo>
                    <a:pt x="812800" y="406400"/>
                  </a:lnTo>
                  <a:lnTo>
                    <a:pt x="406400" y="812800"/>
                  </a:lnTo>
                  <a:lnTo>
                    <a:pt x="0" y="406400"/>
                  </a:lnTo>
                  <a:lnTo>
                    <a:pt x="406400" y="0"/>
                  </a:lnTo>
                  <a:close/>
                </a:path>
              </a:pathLst>
            </a:custGeom>
            <a:solidFill>
              <a:srgbClr val="77A6CC"/>
            </a:solidFill>
          </p:spPr>
        </p:sp>
        <p:sp>
          <p:nvSpPr>
            <p:cNvPr name="TextBox 18" id="18"/>
            <p:cNvSpPr txBox="true"/>
            <p:nvPr/>
          </p:nvSpPr>
          <p:spPr>
            <a:xfrm>
              <a:off x="139700" y="101600"/>
              <a:ext cx="533400" cy="571500"/>
            </a:xfrm>
            <a:prstGeom prst="rect">
              <a:avLst/>
            </a:prstGeom>
          </p:spPr>
          <p:txBody>
            <a:bodyPr anchor="ctr" rtlCol="false" tIns="50800" lIns="50800" bIns="50800" rIns="50800"/>
            <a:lstStyle/>
            <a:p>
              <a:pPr algn="ctr">
                <a:lnSpc>
                  <a:spcPts val="2659"/>
                </a:lnSpc>
              </a:pPr>
            </a:p>
          </p:txBody>
        </p:sp>
      </p:grpSp>
      <p:grpSp>
        <p:nvGrpSpPr>
          <p:cNvPr name="Group 19" id="19"/>
          <p:cNvGrpSpPr/>
          <p:nvPr/>
        </p:nvGrpSpPr>
        <p:grpSpPr>
          <a:xfrm rot="0">
            <a:off x="-1387055" y="6293354"/>
            <a:ext cx="2305023" cy="2305023"/>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lnTo>
                    <a:pt x="812800" y="406400"/>
                  </a:lnTo>
                  <a:lnTo>
                    <a:pt x="406400" y="812800"/>
                  </a:lnTo>
                  <a:lnTo>
                    <a:pt x="0" y="406400"/>
                  </a:lnTo>
                  <a:lnTo>
                    <a:pt x="406400" y="0"/>
                  </a:lnTo>
                  <a:close/>
                </a:path>
              </a:pathLst>
            </a:custGeom>
            <a:solidFill>
              <a:srgbClr val="000000"/>
            </a:solidFill>
          </p:spPr>
        </p:sp>
        <p:sp>
          <p:nvSpPr>
            <p:cNvPr name="TextBox 21" id="21"/>
            <p:cNvSpPr txBox="true"/>
            <p:nvPr/>
          </p:nvSpPr>
          <p:spPr>
            <a:xfrm>
              <a:off x="139700" y="101600"/>
              <a:ext cx="533400" cy="571500"/>
            </a:xfrm>
            <a:prstGeom prst="rect">
              <a:avLst/>
            </a:prstGeom>
          </p:spPr>
          <p:txBody>
            <a:bodyPr anchor="ctr" rtlCol="false" tIns="50800" lIns="50800" bIns="50800" rIns="50800"/>
            <a:lstStyle/>
            <a:p>
              <a:pPr algn="ctr">
                <a:lnSpc>
                  <a:spcPts val="2659"/>
                </a:lnSpc>
              </a:pPr>
            </a:p>
          </p:txBody>
        </p:sp>
      </p:grpSp>
      <p:sp>
        <p:nvSpPr>
          <p:cNvPr name="Freeform 22" id="22"/>
          <p:cNvSpPr/>
          <p:nvPr/>
        </p:nvSpPr>
        <p:spPr>
          <a:xfrm flipH="true" flipV="false" rot="0">
            <a:off x="1759942" y="8421316"/>
            <a:ext cx="2696272" cy="2389571"/>
          </a:xfrm>
          <a:custGeom>
            <a:avLst/>
            <a:gdLst/>
            <a:ahLst/>
            <a:cxnLst/>
            <a:rect r="r" b="b" t="t" l="l"/>
            <a:pathLst>
              <a:path h="2389571" w="2696272">
                <a:moveTo>
                  <a:pt x="2696271" y="0"/>
                </a:moveTo>
                <a:lnTo>
                  <a:pt x="0" y="0"/>
                </a:lnTo>
                <a:lnTo>
                  <a:pt x="0" y="2389571"/>
                </a:lnTo>
                <a:lnTo>
                  <a:pt x="2696271" y="2389571"/>
                </a:lnTo>
                <a:lnTo>
                  <a:pt x="2696271"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3" id="23"/>
          <p:cNvSpPr/>
          <p:nvPr/>
        </p:nvSpPr>
        <p:spPr>
          <a:xfrm flipH="false" flipV="false" rot="0">
            <a:off x="1759942" y="763876"/>
            <a:ext cx="733667" cy="733667"/>
          </a:xfrm>
          <a:custGeom>
            <a:avLst/>
            <a:gdLst/>
            <a:ahLst/>
            <a:cxnLst/>
            <a:rect r="r" b="b" t="t" l="l"/>
            <a:pathLst>
              <a:path h="733667" w="733667">
                <a:moveTo>
                  <a:pt x="0" y="0"/>
                </a:moveTo>
                <a:lnTo>
                  <a:pt x="733667" y="0"/>
                </a:lnTo>
                <a:lnTo>
                  <a:pt x="733667" y="733668"/>
                </a:lnTo>
                <a:lnTo>
                  <a:pt x="0" y="73366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transition spd="fast">
    <p:fade/>
  </p:transition>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2700000">
            <a:off x="16287139" y="-533982"/>
            <a:ext cx="3196932" cy="1881597"/>
            <a:chOff x="0" y="0"/>
            <a:chExt cx="841990" cy="495565"/>
          </a:xfrm>
        </p:grpSpPr>
        <p:sp>
          <p:nvSpPr>
            <p:cNvPr name="Freeform 3" id="3"/>
            <p:cNvSpPr/>
            <p:nvPr/>
          </p:nvSpPr>
          <p:spPr>
            <a:xfrm flipH="false" flipV="false" rot="0">
              <a:off x="0" y="0"/>
              <a:ext cx="841990" cy="495565"/>
            </a:xfrm>
            <a:custGeom>
              <a:avLst/>
              <a:gdLst/>
              <a:ahLst/>
              <a:cxnLst/>
              <a:rect r="r" b="b" t="t" l="l"/>
              <a:pathLst>
                <a:path h="495565" w="841990">
                  <a:moveTo>
                    <a:pt x="0" y="0"/>
                  </a:moveTo>
                  <a:lnTo>
                    <a:pt x="841990" y="0"/>
                  </a:lnTo>
                  <a:lnTo>
                    <a:pt x="841990" y="495565"/>
                  </a:lnTo>
                  <a:lnTo>
                    <a:pt x="0" y="495565"/>
                  </a:lnTo>
                  <a:close/>
                </a:path>
              </a:pathLst>
            </a:custGeom>
            <a:solidFill>
              <a:srgbClr val="77A6CC"/>
            </a:solidFill>
          </p:spPr>
        </p:sp>
        <p:sp>
          <p:nvSpPr>
            <p:cNvPr name="TextBox 4" id="4"/>
            <p:cNvSpPr txBox="true"/>
            <p:nvPr/>
          </p:nvSpPr>
          <p:spPr>
            <a:xfrm>
              <a:off x="0" y="-38100"/>
              <a:ext cx="841990" cy="533665"/>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4937562" y="-1276323"/>
            <a:ext cx="2305023" cy="2305023"/>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lnTo>
                    <a:pt x="812800" y="406400"/>
                  </a:lnTo>
                  <a:lnTo>
                    <a:pt x="406400" y="812800"/>
                  </a:lnTo>
                  <a:lnTo>
                    <a:pt x="0" y="406400"/>
                  </a:lnTo>
                  <a:lnTo>
                    <a:pt x="406400" y="0"/>
                  </a:lnTo>
                  <a:close/>
                </a:path>
              </a:pathLst>
            </a:custGeom>
            <a:solidFill>
              <a:srgbClr val="000000"/>
            </a:solidFill>
          </p:spPr>
        </p:sp>
        <p:sp>
          <p:nvSpPr>
            <p:cNvPr name="TextBox 7" id="7"/>
            <p:cNvSpPr txBox="true"/>
            <p:nvPr/>
          </p:nvSpPr>
          <p:spPr>
            <a:xfrm>
              <a:off x="139700" y="101600"/>
              <a:ext cx="533400" cy="571500"/>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true" flipV="false" rot="0">
            <a:off x="16537469" y="1186993"/>
            <a:ext cx="2696272" cy="2389571"/>
          </a:xfrm>
          <a:custGeom>
            <a:avLst/>
            <a:gdLst/>
            <a:ahLst/>
            <a:cxnLst/>
            <a:rect r="r" b="b" t="t" l="l"/>
            <a:pathLst>
              <a:path h="2389571" w="2696272">
                <a:moveTo>
                  <a:pt x="2696272" y="0"/>
                </a:moveTo>
                <a:lnTo>
                  <a:pt x="0" y="0"/>
                </a:lnTo>
                <a:lnTo>
                  <a:pt x="0" y="2389571"/>
                </a:lnTo>
                <a:lnTo>
                  <a:pt x="2696272" y="2389571"/>
                </a:lnTo>
                <a:lnTo>
                  <a:pt x="2696272"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9" id="9"/>
          <p:cNvGrpSpPr/>
          <p:nvPr/>
        </p:nvGrpSpPr>
        <p:grpSpPr>
          <a:xfrm rot="0">
            <a:off x="17007359" y="533978"/>
            <a:ext cx="704983" cy="704983"/>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lnTo>
                    <a:pt x="812800" y="406400"/>
                  </a:lnTo>
                  <a:lnTo>
                    <a:pt x="406400" y="812800"/>
                  </a:lnTo>
                  <a:lnTo>
                    <a:pt x="0" y="406400"/>
                  </a:lnTo>
                  <a:lnTo>
                    <a:pt x="406400" y="0"/>
                  </a:lnTo>
                  <a:close/>
                </a:path>
              </a:pathLst>
            </a:custGeom>
            <a:solidFill>
              <a:srgbClr val="000000"/>
            </a:solidFill>
          </p:spPr>
        </p:sp>
        <p:sp>
          <p:nvSpPr>
            <p:cNvPr name="TextBox 11" id="11"/>
            <p:cNvSpPr txBox="true"/>
            <p:nvPr/>
          </p:nvSpPr>
          <p:spPr>
            <a:xfrm>
              <a:off x="139700" y="101600"/>
              <a:ext cx="533400" cy="571500"/>
            </a:xfrm>
            <a:prstGeom prst="rect">
              <a:avLst/>
            </a:prstGeom>
          </p:spPr>
          <p:txBody>
            <a:bodyPr anchor="ctr" rtlCol="false" tIns="50800" lIns="50800" bIns="50800" rIns="50800"/>
            <a:lstStyle/>
            <a:p>
              <a:pPr algn="ctr">
                <a:lnSpc>
                  <a:spcPts val="2659"/>
                </a:lnSpc>
              </a:pPr>
            </a:p>
          </p:txBody>
        </p:sp>
      </p:grpSp>
      <p:sp>
        <p:nvSpPr>
          <p:cNvPr name="TextBox 12" id="12"/>
          <p:cNvSpPr txBox="true"/>
          <p:nvPr/>
        </p:nvSpPr>
        <p:spPr>
          <a:xfrm rot="0">
            <a:off x="17107909" y="714466"/>
            <a:ext cx="503883" cy="322561"/>
          </a:xfrm>
          <a:prstGeom prst="rect">
            <a:avLst/>
          </a:prstGeom>
        </p:spPr>
        <p:txBody>
          <a:bodyPr anchor="t" rtlCol="false" tIns="0" lIns="0" bIns="0" rIns="0">
            <a:spAutoFit/>
          </a:bodyPr>
          <a:lstStyle/>
          <a:p>
            <a:pPr algn="ctr">
              <a:lnSpc>
                <a:spcPts val="2696"/>
              </a:lnSpc>
            </a:pPr>
            <a:r>
              <a:rPr lang="en-US" sz="1925">
                <a:solidFill>
                  <a:srgbClr val="FFFFFF"/>
                </a:solidFill>
                <a:latin typeface="Canva Sans"/>
                <a:ea typeface="Canva Sans"/>
                <a:cs typeface="Canva Sans"/>
                <a:sym typeface="Canva Sans"/>
              </a:rPr>
              <a:t>08</a:t>
            </a:r>
          </a:p>
        </p:txBody>
      </p:sp>
      <p:grpSp>
        <p:nvGrpSpPr>
          <p:cNvPr name="Group 13" id="13"/>
          <p:cNvGrpSpPr/>
          <p:nvPr/>
        </p:nvGrpSpPr>
        <p:grpSpPr>
          <a:xfrm rot="0">
            <a:off x="-1425155" y="6293354"/>
            <a:ext cx="2305023" cy="2305023"/>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lnTo>
                    <a:pt x="812800" y="406400"/>
                  </a:lnTo>
                  <a:lnTo>
                    <a:pt x="406400" y="812800"/>
                  </a:lnTo>
                  <a:lnTo>
                    <a:pt x="0" y="406400"/>
                  </a:lnTo>
                  <a:lnTo>
                    <a:pt x="406400" y="0"/>
                  </a:lnTo>
                  <a:close/>
                </a:path>
              </a:pathLst>
            </a:custGeom>
            <a:solidFill>
              <a:srgbClr val="000000"/>
            </a:solidFill>
          </p:spPr>
        </p:sp>
        <p:sp>
          <p:nvSpPr>
            <p:cNvPr name="TextBox 15" id="15"/>
            <p:cNvSpPr txBox="true"/>
            <p:nvPr/>
          </p:nvSpPr>
          <p:spPr>
            <a:xfrm>
              <a:off x="139700" y="101600"/>
              <a:ext cx="533400" cy="571500"/>
            </a:xfrm>
            <a:prstGeom prst="rect">
              <a:avLst/>
            </a:prstGeom>
          </p:spPr>
          <p:txBody>
            <a:bodyPr anchor="ctr" rtlCol="false" tIns="50800" lIns="50800" bIns="50800" rIns="50800"/>
            <a:lstStyle/>
            <a:p>
              <a:pPr algn="ctr">
                <a:lnSpc>
                  <a:spcPts val="2659"/>
                </a:lnSpc>
              </a:pPr>
            </a:p>
          </p:txBody>
        </p:sp>
      </p:grpSp>
      <p:sp>
        <p:nvSpPr>
          <p:cNvPr name="Freeform 16" id="16"/>
          <p:cNvSpPr/>
          <p:nvPr/>
        </p:nvSpPr>
        <p:spPr>
          <a:xfrm flipH="true" flipV="false" rot="0">
            <a:off x="432195" y="8579327"/>
            <a:ext cx="2696272" cy="2389571"/>
          </a:xfrm>
          <a:custGeom>
            <a:avLst/>
            <a:gdLst/>
            <a:ahLst/>
            <a:cxnLst/>
            <a:rect r="r" b="b" t="t" l="l"/>
            <a:pathLst>
              <a:path h="2389571" w="2696272">
                <a:moveTo>
                  <a:pt x="2696272" y="0"/>
                </a:moveTo>
                <a:lnTo>
                  <a:pt x="0" y="0"/>
                </a:lnTo>
                <a:lnTo>
                  <a:pt x="0" y="2389571"/>
                </a:lnTo>
                <a:lnTo>
                  <a:pt x="2696272" y="2389571"/>
                </a:lnTo>
                <a:lnTo>
                  <a:pt x="2696272"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7" id="17"/>
          <p:cNvGrpSpPr/>
          <p:nvPr/>
        </p:nvGrpSpPr>
        <p:grpSpPr>
          <a:xfrm rot="0">
            <a:off x="-5402222" y="8064991"/>
            <a:ext cx="9446602" cy="9446602"/>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lnTo>
                    <a:pt x="812800" y="406400"/>
                  </a:lnTo>
                  <a:lnTo>
                    <a:pt x="406400" y="812800"/>
                  </a:lnTo>
                  <a:lnTo>
                    <a:pt x="0" y="406400"/>
                  </a:lnTo>
                  <a:lnTo>
                    <a:pt x="406400" y="0"/>
                  </a:lnTo>
                  <a:close/>
                </a:path>
              </a:pathLst>
            </a:custGeom>
            <a:solidFill>
              <a:srgbClr val="77A6CC"/>
            </a:solidFill>
          </p:spPr>
        </p:sp>
        <p:sp>
          <p:nvSpPr>
            <p:cNvPr name="TextBox 19" id="19"/>
            <p:cNvSpPr txBox="true"/>
            <p:nvPr/>
          </p:nvSpPr>
          <p:spPr>
            <a:xfrm>
              <a:off x="139700" y="101600"/>
              <a:ext cx="533400" cy="571500"/>
            </a:xfrm>
            <a:prstGeom prst="rect">
              <a:avLst/>
            </a:prstGeom>
          </p:spPr>
          <p:txBody>
            <a:bodyPr anchor="ctr" rtlCol="false" tIns="50800" lIns="50800" bIns="50800" rIns="50800"/>
            <a:lstStyle/>
            <a:p>
              <a:pPr algn="ctr">
                <a:lnSpc>
                  <a:spcPts val="2659"/>
                </a:lnSpc>
              </a:pPr>
            </a:p>
          </p:txBody>
        </p:sp>
      </p:grpSp>
      <p:sp>
        <p:nvSpPr>
          <p:cNvPr name="Freeform 20" id="20"/>
          <p:cNvSpPr/>
          <p:nvPr/>
        </p:nvSpPr>
        <p:spPr>
          <a:xfrm flipH="false" flipV="false" rot="-3900000">
            <a:off x="2537754" y="2452800"/>
            <a:ext cx="1771355" cy="106862"/>
          </a:xfrm>
          <a:custGeom>
            <a:avLst/>
            <a:gdLst/>
            <a:ahLst/>
            <a:cxnLst/>
            <a:rect r="r" b="b" t="t" l="l"/>
            <a:pathLst>
              <a:path h="106862" w="1771355">
                <a:moveTo>
                  <a:pt x="0" y="0"/>
                </a:moveTo>
                <a:lnTo>
                  <a:pt x="1771356" y="0"/>
                </a:lnTo>
                <a:lnTo>
                  <a:pt x="1771356" y="106863"/>
                </a:lnTo>
                <a:lnTo>
                  <a:pt x="0" y="106863"/>
                </a:lnTo>
                <a:lnTo>
                  <a:pt x="0" y="0"/>
                </a:lnTo>
                <a:close/>
              </a:path>
            </a:pathLst>
          </a:custGeom>
          <a:blipFill>
            <a:blip r:embed="rId4">
              <a:extLst>
                <a:ext uri="{96DAC541-7B7A-43D3-8B79-37D633B846F1}">
                  <asvg:svgBlip xmlns:asvg="http://schemas.microsoft.com/office/drawing/2016/SVG/main" r:embed="rId5"/>
                </a:ext>
              </a:extLst>
            </a:blip>
            <a:stretch>
              <a:fillRect l="-8216" t="0" r="-38033" b="0"/>
            </a:stretch>
          </a:blipFill>
          <a:ln cap="sq">
            <a:noFill/>
            <a:prstDash val="solid"/>
            <a:miter/>
          </a:ln>
        </p:spPr>
      </p:sp>
      <p:sp>
        <p:nvSpPr>
          <p:cNvPr name="Freeform 21" id="21"/>
          <p:cNvSpPr/>
          <p:nvPr/>
        </p:nvSpPr>
        <p:spPr>
          <a:xfrm flipH="false" flipV="false" rot="3900000">
            <a:off x="2626336" y="7584191"/>
            <a:ext cx="1771355" cy="106862"/>
          </a:xfrm>
          <a:custGeom>
            <a:avLst/>
            <a:gdLst/>
            <a:ahLst/>
            <a:cxnLst/>
            <a:rect r="r" b="b" t="t" l="l"/>
            <a:pathLst>
              <a:path h="106862" w="1771355">
                <a:moveTo>
                  <a:pt x="0" y="0"/>
                </a:moveTo>
                <a:lnTo>
                  <a:pt x="1771355" y="0"/>
                </a:lnTo>
                <a:lnTo>
                  <a:pt x="1771355" y="106863"/>
                </a:lnTo>
                <a:lnTo>
                  <a:pt x="0" y="106863"/>
                </a:lnTo>
                <a:lnTo>
                  <a:pt x="0" y="0"/>
                </a:lnTo>
                <a:close/>
              </a:path>
            </a:pathLst>
          </a:custGeom>
          <a:blipFill>
            <a:blip r:embed="rId6">
              <a:extLst>
                <a:ext uri="{96DAC541-7B7A-43D3-8B79-37D633B846F1}">
                  <asvg:svgBlip xmlns:asvg="http://schemas.microsoft.com/office/drawing/2016/SVG/main" r:embed="rId7"/>
                </a:ext>
              </a:extLst>
            </a:blip>
            <a:stretch>
              <a:fillRect l="-8216" t="0" r="-38033" b="0"/>
            </a:stretch>
          </a:blipFill>
          <a:ln cap="sq">
            <a:noFill/>
            <a:prstDash val="solid"/>
            <a:miter/>
          </a:ln>
        </p:spPr>
      </p:sp>
      <p:sp>
        <p:nvSpPr>
          <p:cNvPr name="Freeform 22" id="22"/>
          <p:cNvSpPr/>
          <p:nvPr/>
        </p:nvSpPr>
        <p:spPr>
          <a:xfrm flipH="false" flipV="false" rot="3240000">
            <a:off x="3845558" y="6766777"/>
            <a:ext cx="701052" cy="106862"/>
          </a:xfrm>
          <a:custGeom>
            <a:avLst/>
            <a:gdLst/>
            <a:ahLst/>
            <a:cxnLst/>
            <a:rect r="r" b="b" t="t" l="l"/>
            <a:pathLst>
              <a:path h="106862" w="701052">
                <a:moveTo>
                  <a:pt x="0" y="0"/>
                </a:moveTo>
                <a:lnTo>
                  <a:pt x="701053" y="0"/>
                </a:lnTo>
                <a:lnTo>
                  <a:pt x="701053" y="106863"/>
                </a:lnTo>
                <a:lnTo>
                  <a:pt x="0" y="106863"/>
                </a:lnTo>
                <a:lnTo>
                  <a:pt x="0" y="0"/>
                </a:lnTo>
                <a:close/>
              </a:path>
            </a:pathLst>
          </a:custGeom>
          <a:blipFill>
            <a:blip r:embed="rId8">
              <a:extLst>
                <a:ext uri="{96DAC541-7B7A-43D3-8B79-37D633B846F1}">
                  <asvg:svgBlip xmlns:asvg="http://schemas.microsoft.com/office/drawing/2016/SVG/main" r:embed="rId9"/>
                </a:ext>
              </a:extLst>
            </a:blip>
            <a:stretch>
              <a:fillRect l="-173430" t="0" r="-96100" b="0"/>
            </a:stretch>
          </a:blipFill>
          <a:ln cap="sq">
            <a:noFill/>
            <a:prstDash val="solid"/>
            <a:miter/>
          </a:ln>
        </p:spPr>
      </p:sp>
      <p:sp>
        <p:nvSpPr>
          <p:cNvPr name="Freeform 23" id="23"/>
          <p:cNvSpPr/>
          <p:nvPr/>
        </p:nvSpPr>
        <p:spPr>
          <a:xfrm flipH="false" flipV="false" rot="-3240000">
            <a:off x="984667" y="6766777"/>
            <a:ext cx="701052" cy="106862"/>
          </a:xfrm>
          <a:custGeom>
            <a:avLst/>
            <a:gdLst/>
            <a:ahLst/>
            <a:cxnLst/>
            <a:rect r="r" b="b" t="t" l="l"/>
            <a:pathLst>
              <a:path h="106862" w="701052">
                <a:moveTo>
                  <a:pt x="0" y="0"/>
                </a:moveTo>
                <a:lnTo>
                  <a:pt x="701053" y="0"/>
                </a:lnTo>
                <a:lnTo>
                  <a:pt x="701053" y="106863"/>
                </a:lnTo>
                <a:lnTo>
                  <a:pt x="0" y="106863"/>
                </a:lnTo>
                <a:lnTo>
                  <a:pt x="0" y="0"/>
                </a:lnTo>
                <a:close/>
              </a:path>
            </a:pathLst>
          </a:custGeom>
          <a:blipFill>
            <a:blip r:embed="rId8">
              <a:extLst>
                <a:ext uri="{96DAC541-7B7A-43D3-8B79-37D633B846F1}">
                  <asvg:svgBlip xmlns:asvg="http://schemas.microsoft.com/office/drawing/2016/SVG/main" r:embed="rId9"/>
                </a:ext>
              </a:extLst>
            </a:blip>
            <a:stretch>
              <a:fillRect l="-173430" t="0" r="-96100" b="0"/>
            </a:stretch>
          </a:blipFill>
          <a:ln cap="sq">
            <a:noFill/>
            <a:prstDash val="solid"/>
            <a:miter/>
          </a:ln>
        </p:spPr>
      </p:sp>
      <p:sp>
        <p:nvSpPr>
          <p:cNvPr name="Freeform 24" id="24"/>
          <p:cNvSpPr/>
          <p:nvPr/>
        </p:nvSpPr>
        <p:spPr>
          <a:xfrm flipH="false" flipV="false" rot="-3240000">
            <a:off x="3749173" y="3298271"/>
            <a:ext cx="713721" cy="106862"/>
          </a:xfrm>
          <a:custGeom>
            <a:avLst/>
            <a:gdLst/>
            <a:ahLst/>
            <a:cxnLst/>
            <a:rect r="r" b="b" t="t" l="l"/>
            <a:pathLst>
              <a:path h="106862" w="713721">
                <a:moveTo>
                  <a:pt x="0" y="0"/>
                </a:moveTo>
                <a:lnTo>
                  <a:pt x="713721" y="0"/>
                </a:lnTo>
                <a:lnTo>
                  <a:pt x="713721" y="106862"/>
                </a:lnTo>
                <a:lnTo>
                  <a:pt x="0" y="106862"/>
                </a:lnTo>
                <a:lnTo>
                  <a:pt x="0" y="0"/>
                </a:lnTo>
                <a:close/>
              </a:path>
            </a:pathLst>
          </a:custGeom>
          <a:blipFill>
            <a:blip r:embed="rId10">
              <a:extLst>
                <a:ext uri="{96DAC541-7B7A-43D3-8B79-37D633B846F1}">
                  <asvg:svgBlip xmlns:asvg="http://schemas.microsoft.com/office/drawing/2016/SVG/main" r:embed="rId11"/>
                </a:ext>
              </a:extLst>
            </a:blip>
            <a:stretch>
              <a:fillRect l="-168577" t="0" r="-94394" b="0"/>
            </a:stretch>
          </a:blipFill>
        </p:spPr>
      </p:sp>
      <p:sp>
        <p:nvSpPr>
          <p:cNvPr name="Freeform 25" id="25"/>
          <p:cNvSpPr/>
          <p:nvPr/>
        </p:nvSpPr>
        <p:spPr>
          <a:xfrm flipH="false" flipV="false" rot="0">
            <a:off x="3706762" y="5709969"/>
            <a:ext cx="2590606" cy="106862"/>
          </a:xfrm>
          <a:custGeom>
            <a:avLst/>
            <a:gdLst/>
            <a:ahLst/>
            <a:cxnLst/>
            <a:rect r="r" b="b" t="t" l="l"/>
            <a:pathLst>
              <a:path h="106862" w="2590606">
                <a:moveTo>
                  <a:pt x="0" y="0"/>
                </a:moveTo>
                <a:lnTo>
                  <a:pt x="2590606" y="0"/>
                </a:lnTo>
                <a:lnTo>
                  <a:pt x="2590606" y="106863"/>
                </a:lnTo>
                <a:lnTo>
                  <a:pt x="0" y="106863"/>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a:ln cap="sq">
            <a:noFill/>
            <a:prstDash val="solid"/>
            <a:miter/>
          </a:ln>
        </p:spPr>
      </p:sp>
      <p:sp>
        <p:nvSpPr>
          <p:cNvPr name="Freeform 26" id="26"/>
          <p:cNvSpPr/>
          <p:nvPr/>
        </p:nvSpPr>
        <p:spPr>
          <a:xfrm flipH="false" flipV="false" rot="0">
            <a:off x="3706762" y="4411000"/>
            <a:ext cx="2590606" cy="106862"/>
          </a:xfrm>
          <a:custGeom>
            <a:avLst/>
            <a:gdLst/>
            <a:ahLst/>
            <a:cxnLst/>
            <a:rect r="r" b="b" t="t" l="l"/>
            <a:pathLst>
              <a:path h="106862" w="2590606">
                <a:moveTo>
                  <a:pt x="0" y="0"/>
                </a:moveTo>
                <a:lnTo>
                  <a:pt x="2590606" y="0"/>
                </a:lnTo>
                <a:lnTo>
                  <a:pt x="2590606" y="106863"/>
                </a:lnTo>
                <a:lnTo>
                  <a:pt x="0" y="106863"/>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a:ln cap="sq">
            <a:noFill/>
            <a:prstDash val="solid"/>
            <a:miter/>
          </a:ln>
        </p:spPr>
      </p:sp>
      <p:sp>
        <p:nvSpPr>
          <p:cNvPr name="Freeform 27" id="27"/>
          <p:cNvSpPr/>
          <p:nvPr/>
        </p:nvSpPr>
        <p:spPr>
          <a:xfrm flipH="false" flipV="false" rot="0">
            <a:off x="3792949" y="1576541"/>
            <a:ext cx="1353002" cy="106862"/>
          </a:xfrm>
          <a:custGeom>
            <a:avLst/>
            <a:gdLst/>
            <a:ahLst/>
            <a:cxnLst/>
            <a:rect r="r" b="b" t="t" l="l"/>
            <a:pathLst>
              <a:path h="106862" w="1353002">
                <a:moveTo>
                  <a:pt x="0" y="0"/>
                </a:moveTo>
                <a:lnTo>
                  <a:pt x="1353002" y="0"/>
                </a:lnTo>
                <a:lnTo>
                  <a:pt x="1353002" y="106863"/>
                </a:lnTo>
                <a:lnTo>
                  <a:pt x="0" y="106863"/>
                </a:lnTo>
                <a:lnTo>
                  <a:pt x="0" y="0"/>
                </a:lnTo>
                <a:close/>
              </a:path>
            </a:pathLst>
          </a:custGeom>
          <a:blipFill>
            <a:blip r:embed="rId4">
              <a:extLst>
                <a:ext uri="{96DAC541-7B7A-43D3-8B79-37D633B846F1}">
                  <asvg:svgBlip xmlns:asvg="http://schemas.microsoft.com/office/drawing/2016/SVG/main" r:embed="rId5"/>
                </a:ext>
              </a:extLst>
            </a:blip>
            <a:stretch>
              <a:fillRect l="-91470" t="0" r="0" b="0"/>
            </a:stretch>
          </a:blipFill>
          <a:ln cap="sq">
            <a:noFill/>
            <a:prstDash val="solid"/>
            <a:miter/>
          </a:ln>
        </p:spPr>
      </p:sp>
      <p:sp>
        <p:nvSpPr>
          <p:cNvPr name="Freeform 28" id="28"/>
          <p:cNvSpPr/>
          <p:nvPr/>
        </p:nvSpPr>
        <p:spPr>
          <a:xfrm flipH="false" flipV="false" rot="0">
            <a:off x="4329772" y="3005636"/>
            <a:ext cx="1353002" cy="106862"/>
          </a:xfrm>
          <a:custGeom>
            <a:avLst/>
            <a:gdLst/>
            <a:ahLst/>
            <a:cxnLst/>
            <a:rect r="r" b="b" t="t" l="l"/>
            <a:pathLst>
              <a:path h="106862" w="1353002">
                <a:moveTo>
                  <a:pt x="0" y="0"/>
                </a:moveTo>
                <a:lnTo>
                  <a:pt x="1353002" y="0"/>
                </a:lnTo>
                <a:lnTo>
                  <a:pt x="1353002" y="106863"/>
                </a:lnTo>
                <a:lnTo>
                  <a:pt x="0" y="106863"/>
                </a:lnTo>
                <a:lnTo>
                  <a:pt x="0" y="0"/>
                </a:lnTo>
                <a:close/>
              </a:path>
            </a:pathLst>
          </a:custGeom>
          <a:blipFill>
            <a:blip r:embed="rId10">
              <a:extLst>
                <a:ext uri="{96DAC541-7B7A-43D3-8B79-37D633B846F1}">
                  <asvg:svgBlip xmlns:asvg="http://schemas.microsoft.com/office/drawing/2016/SVG/main" r:embed="rId11"/>
                </a:ext>
              </a:extLst>
            </a:blip>
            <a:stretch>
              <a:fillRect l="-91470" t="0" r="0" b="0"/>
            </a:stretch>
          </a:blipFill>
          <a:ln cap="sq">
            <a:noFill/>
            <a:prstDash val="solid"/>
            <a:miter/>
          </a:ln>
        </p:spPr>
      </p:sp>
      <p:grpSp>
        <p:nvGrpSpPr>
          <p:cNvPr name="Group 29" id="29"/>
          <p:cNvGrpSpPr/>
          <p:nvPr/>
        </p:nvGrpSpPr>
        <p:grpSpPr>
          <a:xfrm rot="0">
            <a:off x="305631" y="2952329"/>
            <a:ext cx="4825389" cy="4825389"/>
            <a:chOff x="0" y="0"/>
            <a:chExt cx="812800" cy="812800"/>
          </a:xfrm>
        </p:grpSpPr>
        <p:sp>
          <p:nvSpPr>
            <p:cNvPr name="Freeform 30" id="3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371A1"/>
            </a:solidFill>
          </p:spPr>
        </p:sp>
        <p:sp>
          <p:nvSpPr>
            <p:cNvPr name="TextBox 31" id="31"/>
            <p:cNvSpPr txBox="true"/>
            <p:nvPr/>
          </p:nvSpPr>
          <p:spPr>
            <a:xfrm>
              <a:off x="76200" y="76200"/>
              <a:ext cx="660400" cy="660400"/>
            </a:xfrm>
            <a:prstGeom prst="rect">
              <a:avLst/>
            </a:prstGeom>
          </p:spPr>
          <p:txBody>
            <a:bodyPr anchor="ctr" rtlCol="false" tIns="50800" lIns="50800" bIns="50800" rIns="50800"/>
            <a:lstStyle/>
            <a:p>
              <a:pPr algn="ctr">
                <a:lnSpc>
                  <a:spcPts val="1920"/>
                </a:lnSpc>
              </a:pPr>
            </a:p>
          </p:txBody>
        </p:sp>
      </p:grpSp>
      <p:sp>
        <p:nvSpPr>
          <p:cNvPr name="Freeform 32" id="32"/>
          <p:cNvSpPr/>
          <p:nvPr/>
        </p:nvSpPr>
        <p:spPr>
          <a:xfrm flipH="false" flipV="false" rot="0">
            <a:off x="1021737" y="3785617"/>
            <a:ext cx="4109284" cy="4109284"/>
          </a:xfrm>
          <a:custGeom>
            <a:avLst/>
            <a:gdLst/>
            <a:ahLst/>
            <a:cxnLst/>
            <a:rect r="r" b="b" t="t" l="l"/>
            <a:pathLst>
              <a:path h="4109284" w="4109284">
                <a:moveTo>
                  <a:pt x="0" y="0"/>
                </a:moveTo>
                <a:lnTo>
                  <a:pt x="4109284" y="0"/>
                </a:lnTo>
                <a:lnTo>
                  <a:pt x="4109284" y="4109284"/>
                </a:lnTo>
                <a:lnTo>
                  <a:pt x="0" y="4109284"/>
                </a:lnTo>
                <a:lnTo>
                  <a:pt x="0" y="0"/>
                </a:lnTo>
                <a:close/>
              </a:path>
            </a:pathLst>
          </a:custGeom>
          <a:blipFill>
            <a:blip r:embed="rId16">
              <a:alphaModFix amt="65000"/>
              <a:extLst>
                <a:ext uri="{96DAC541-7B7A-43D3-8B79-37D633B846F1}">
                  <asvg:svgBlip xmlns:asvg="http://schemas.microsoft.com/office/drawing/2016/SVG/main" r:embed="rId17"/>
                </a:ext>
              </a:extLst>
            </a:blip>
            <a:stretch>
              <a:fillRect l="0" t="0" r="0" b="0"/>
            </a:stretch>
          </a:blipFill>
        </p:spPr>
      </p:sp>
      <p:grpSp>
        <p:nvGrpSpPr>
          <p:cNvPr name="Group 33" id="33"/>
          <p:cNvGrpSpPr/>
          <p:nvPr/>
        </p:nvGrpSpPr>
        <p:grpSpPr>
          <a:xfrm rot="0">
            <a:off x="766832" y="3415658"/>
            <a:ext cx="3902987" cy="3902987"/>
            <a:chOff x="0" y="0"/>
            <a:chExt cx="812800" cy="812800"/>
          </a:xfrm>
        </p:grpSpPr>
        <p:sp>
          <p:nvSpPr>
            <p:cNvPr name="Freeform 34" id="3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35" id="35"/>
            <p:cNvSpPr txBox="true"/>
            <p:nvPr/>
          </p:nvSpPr>
          <p:spPr>
            <a:xfrm>
              <a:off x="76200" y="76200"/>
              <a:ext cx="660400" cy="660400"/>
            </a:xfrm>
            <a:prstGeom prst="rect">
              <a:avLst/>
            </a:prstGeom>
          </p:spPr>
          <p:txBody>
            <a:bodyPr anchor="ctr" rtlCol="false" tIns="50800" lIns="50800" bIns="50800" rIns="50800"/>
            <a:lstStyle/>
            <a:p>
              <a:pPr algn="ctr">
                <a:lnSpc>
                  <a:spcPts val="1920"/>
                </a:lnSpc>
              </a:pPr>
            </a:p>
          </p:txBody>
        </p:sp>
      </p:grpSp>
      <p:sp>
        <p:nvSpPr>
          <p:cNvPr name="TextBox 36" id="36"/>
          <p:cNvSpPr txBox="true"/>
          <p:nvPr/>
        </p:nvSpPr>
        <p:spPr>
          <a:xfrm rot="0">
            <a:off x="972844" y="5117552"/>
            <a:ext cx="3490964" cy="1184857"/>
          </a:xfrm>
          <a:prstGeom prst="rect">
            <a:avLst/>
          </a:prstGeom>
        </p:spPr>
        <p:txBody>
          <a:bodyPr anchor="t" rtlCol="false" tIns="0" lIns="0" bIns="0" rIns="0">
            <a:spAutoFit/>
          </a:bodyPr>
          <a:lstStyle/>
          <a:p>
            <a:pPr algn="ctr">
              <a:lnSpc>
                <a:spcPts val="4713"/>
              </a:lnSpc>
            </a:pPr>
            <a:r>
              <a:rPr lang="en-US" sz="3928" b="true">
                <a:solidFill>
                  <a:srgbClr val="000000"/>
                </a:solidFill>
                <a:latin typeface="Open Sauce Bold"/>
                <a:ea typeface="Open Sauce Bold"/>
                <a:cs typeface="Open Sauce Bold"/>
                <a:sym typeface="Open Sauce Bold"/>
              </a:rPr>
              <a:t>DAX</a:t>
            </a:r>
          </a:p>
          <a:p>
            <a:pPr algn="ctr">
              <a:lnSpc>
                <a:spcPts val="4713"/>
              </a:lnSpc>
            </a:pPr>
            <a:r>
              <a:rPr lang="en-US" sz="3928" b="true">
                <a:solidFill>
                  <a:srgbClr val="000000"/>
                </a:solidFill>
                <a:latin typeface="Open Sauce Bold"/>
                <a:ea typeface="Open Sauce Bold"/>
                <a:cs typeface="Open Sauce Bold"/>
                <a:sym typeface="Open Sauce Bold"/>
              </a:rPr>
              <a:t>Summary</a:t>
            </a:r>
          </a:p>
        </p:txBody>
      </p:sp>
      <p:sp>
        <p:nvSpPr>
          <p:cNvPr name="Freeform 37" id="37"/>
          <p:cNvSpPr/>
          <p:nvPr/>
        </p:nvSpPr>
        <p:spPr>
          <a:xfrm flipH="false" flipV="false" rot="0">
            <a:off x="4416100" y="7060603"/>
            <a:ext cx="1353002" cy="106862"/>
          </a:xfrm>
          <a:custGeom>
            <a:avLst/>
            <a:gdLst/>
            <a:ahLst/>
            <a:cxnLst/>
            <a:rect r="r" b="b" t="t" l="l"/>
            <a:pathLst>
              <a:path h="106862" w="1353002">
                <a:moveTo>
                  <a:pt x="0" y="0"/>
                </a:moveTo>
                <a:lnTo>
                  <a:pt x="1353002" y="0"/>
                </a:lnTo>
                <a:lnTo>
                  <a:pt x="1353002" y="106862"/>
                </a:lnTo>
                <a:lnTo>
                  <a:pt x="0" y="106862"/>
                </a:lnTo>
                <a:lnTo>
                  <a:pt x="0" y="0"/>
                </a:lnTo>
                <a:close/>
              </a:path>
            </a:pathLst>
          </a:custGeom>
          <a:blipFill>
            <a:blip r:embed="rId14">
              <a:extLst>
                <a:ext uri="{96DAC541-7B7A-43D3-8B79-37D633B846F1}">
                  <asvg:svgBlip xmlns:asvg="http://schemas.microsoft.com/office/drawing/2016/SVG/main" r:embed="rId15"/>
                </a:ext>
              </a:extLst>
            </a:blip>
            <a:stretch>
              <a:fillRect l="-91470" t="0" r="0" b="0"/>
            </a:stretch>
          </a:blipFill>
          <a:ln cap="sq">
            <a:noFill/>
            <a:prstDash val="solid"/>
            <a:miter/>
          </a:ln>
        </p:spPr>
      </p:sp>
      <p:sp>
        <p:nvSpPr>
          <p:cNvPr name="Freeform 38" id="38"/>
          <p:cNvSpPr/>
          <p:nvPr/>
        </p:nvSpPr>
        <p:spPr>
          <a:xfrm flipH="false" flipV="false" rot="0">
            <a:off x="3881530" y="8413096"/>
            <a:ext cx="1353002" cy="106862"/>
          </a:xfrm>
          <a:custGeom>
            <a:avLst/>
            <a:gdLst/>
            <a:ahLst/>
            <a:cxnLst/>
            <a:rect r="r" b="b" t="t" l="l"/>
            <a:pathLst>
              <a:path h="106862" w="1353002">
                <a:moveTo>
                  <a:pt x="0" y="0"/>
                </a:moveTo>
                <a:lnTo>
                  <a:pt x="1353002" y="0"/>
                </a:lnTo>
                <a:lnTo>
                  <a:pt x="1353002" y="106863"/>
                </a:lnTo>
                <a:lnTo>
                  <a:pt x="0" y="106863"/>
                </a:lnTo>
                <a:lnTo>
                  <a:pt x="0" y="0"/>
                </a:lnTo>
                <a:close/>
              </a:path>
            </a:pathLst>
          </a:custGeom>
          <a:blipFill>
            <a:blip r:embed="rId6">
              <a:extLst>
                <a:ext uri="{96DAC541-7B7A-43D3-8B79-37D633B846F1}">
                  <asvg:svgBlip xmlns:asvg="http://schemas.microsoft.com/office/drawing/2016/SVG/main" r:embed="rId7"/>
                </a:ext>
              </a:extLst>
            </a:blip>
            <a:stretch>
              <a:fillRect l="-91470" t="0" r="0" b="0"/>
            </a:stretch>
          </a:blipFill>
          <a:ln cap="sq">
            <a:noFill/>
            <a:prstDash val="solid"/>
            <a:miter/>
          </a:ln>
        </p:spPr>
      </p:sp>
      <p:sp>
        <p:nvSpPr>
          <p:cNvPr name="Freeform 39" id="39"/>
          <p:cNvSpPr/>
          <p:nvPr/>
        </p:nvSpPr>
        <p:spPr>
          <a:xfrm flipH="false" flipV="false" rot="0">
            <a:off x="5277264" y="1469858"/>
            <a:ext cx="11370700" cy="403142"/>
          </a:xfrm>
          <a:custGeom>
            <a:avLst/>
            <a:gdLst/>
            <a:ahLst/>
            <a:cxnLst/>
            <a:rect r="r" b="b" t="t" l="l"/>
            <a:pathLst>
              <a:path h="403142" w="11370700">
                <a:moveTo>
                  <a:pt x="0" y="0"/>
                </a:moveTo>
                <a:lnTo>
                  <a:pt x="11370700" y="0"/>
                </a:lnTo>
                <a:lnTo>
                  <a:pt x="11370700" y="403142"/>
                </a:lnTo>
                <a:lnTo>
                  <a:pt x="0" y="403142"/>
                </a:lnTo>
                <a:lnTo>
                  <a:pt x="0" y="0"/>
                </a:lnTo>
                <a:close/>
              </a:path>
            </a:pathLst>
          </a:custGeom>
          <a:blipFill>
            <a:blip r:embed="rId18"/>
            <a:stretch>
              <a:fillRect l="0" t="0" r="-4651" b="0"/>
            </a:stretch>
          </a:blipFill>
        </p:spPr>
      </p:sp>
      <p:sp>
        <p:nvSpPr>
          <p:cNvPr name="Freeform 40" id="40"/>
          <p:cNvSpPr/>
          <p:nvPr/>
        </p:nvSpPr>
        <p:spPr>
          <a:xfrm flipH="false" flipV="false" rot="0">
            <a:off x="5778627" y="2908582"/>
            <a:ext cx="11484001" cy="339071"/>
          </a:xfrm>
          <a:custGeom>
            <a:avLst/>
            <a:gdLst/>
            <a:ahLst/>
            <a:cxnLst/>
            <a:rect r="r" b="b" t="t" l="l"/>
            <a:pathLst>
              <a:path h="339071" w="11484001">
                <a:moveTo>
                  <a:pt x="0" y="0"/>
                </a:moveTo>
                <a:lnTo>
                  <a:pt x="11484001" y="0"/>
                </a:lnTo>
                <a:lnTo>
                  <a:pt x="11484001" y="339071"/>
                </a:lnTo>
                <a:lnTo>
                  <a:pt x="0" y="339071"/>
                </a:lnTo>
                <a:lnTo>
                  <a:pt x="0" y="0"/>
                </a:lnTo>
                <a:close/>
              </a:path>
            </a:pathLst>
          </a:custGeom>
          <a:blipFill>
            <a:blip r:embed="rId19"/>
            <a:stretch>
              <a:fillRect l="0" t="0" r="-7590" b="0"/>
            </a:stretch>
          </a:blipFill>
        </p:spPr>
      </p:sp>
      <p:sp>
        <p:nvSpPr>
          <p:cNvPr name="Freeform 41" id="41"/>
          <p:cNvSpPr/>
          <p:nvPr/>
        </p:nvSpPr>
        <p:spPr>
          <a:xfrm flipH="false" flipV="false" rot="0">
            <a:off x="6416633" y="4321959"/>
            <a:ext cx="11173516" cy="396751"/>
          </a:xfrm>
          <a:custGeom>
            <a:avLst/>
            <a:gdLst/>
            <a:ahLst/>
            <a:cxnLst/>
            <a:rect r="r" b="b" t="t" l="l"/>
            <a:pathLst>
              <a:path h="396751" w="11173516">
                <a:moveTo>
                  <a:pt x="0" y="0"/>
                </a:moveTo>
                <a:lnTo>
                  <a:pt x="11173516" y="0"/>
                </a:lnTo>
                <a:lnTo>
                  <a:pt x="11173516" y="396751"/>
                </a:lnTo>
                <a:lnTo>
                  <a:pt x="0" y="396751"/>
                </a:lnTo>
                <a:lnTo>
                  <a:pt x="0" y="0"/>
                </a:lnTo>
                <a:close/>
              </a:path>
            </a:pathLst>
          </a:custGeom>
          <a:blipFill>
            <a:blip r:embed="rId20"/>
            <a:stretch>
              <a:fillRect l="-58" t="-28180" r="0" b="0"/>
            </a:stretch>
          </a:blipFill>
        </p:spPr>
      </p:sp>
      <p:sp>
        <p:nvSpPr>
          <p:cNvPr name="Freeform 42" id="42"/>
          <p:cNvSpPr/>
          <p:nvPr/>
        </p:nvSpPr>
        <p:spPr>
          <a:xfrm flipH="false" flipV="false" rot="0">
            <a:off x="5399651" y="8273770"/>
            <a:ext cx="10421146" cy="711494"/>
          </a:xfrm>
          <a:custGeom>
            <a:avLst/>
            <a:gdLst/>
            <a:ahLst/>
            <a:cxnLst/>
            <a:rect r="r" b="b" t="t" l="l"/>
            <a:pathLst>
              <a:path h="711494" w="10421146">
                <a:moveTo>
                  <a:pt x="0" y="0"/>
                </a:moveTo>
                <a:lnTo>
                  <a:pt x="10421146" y="0"/>
                </a:lnTo>
                <a:lnTo>
                  <a:pt x="10421146" y="711493"/>
                </a:lnTo>
                <a:lnTo>
                  <a:pt x="0" y="711493"/>
                </a:lnTo>
                <a:lnTo>
                  <a:pt x="0" y="0"/>
                </a:lnTo>
                <a:close/>
              </a:path>
            </a:pathLst>
          </a:custGeom>
          <a:blipFill>
            <a:blip r:embed="rId21"/>
            <a:stretch>
              <a:fillRect l="0" t="-9410" r="0" b="0"/>
            </a:stretch>
          </a:blipFill>
        </p:spPr>
      </p:sp>
      <p:sp>
        <p:nvSpPr>
          <p:cNvPr name="Freeform 43" id="43"/>
          <p:cNvSpPr/>
          <p:nvPr/>
        </p:nvSpPr>
        <p:spPr>
          <a:xfrm flipH="false" flipV="false" rot="0">
            <a:off x="5921502" y="6968463"/>
            <a:ext cx="9377445" cy="448056"/>
          </a:xfrm>
          <a:custGeom>
            <a:avLst/>
            <a:gdLst/>
            <a:ahLst/>
            <a:cxnLst/>
            <a:rect r="r" b="b" t="t" l="l"/>
            <a:pathLst>
              <a:path h="448056" w="9377445">
                <a:moveTo>
                  <a:pt x="0" y="0"/>
                </a:moveTo>
                <a:lnTo>
                  <a:pt x="9377444" y="0"/>
                </a:lnTo>
                <a:lnTo>
                  <a:pt x="9377444" y="448057"/>
                </a:lnTo>
                <a:lnTo>
                  <a:pt x="0" y="448057"/>
                </a:lnTo>
                <a:lnTo>
                  <a:pt x="0" y="0"/>
                </a:lnTo>
                <a:close/>
              </a:path>
            </a:pathLst>
          </a:custGeom>
          <a:blipFill>
            <a:blip r:embed="rId22"/>
            <a:stretch>
              <a:fillRect l="0" t="-25575" r="0" b="0"/>
            </a:stretch>
          </a:blipFill>
        </p:spPr>
      </p:sp>
      <p:sp>
        <p:nvSpPr>
          <p:cNvPr name="Freeform 44" id="44"/>
          <p:cNvSpPr/>
          <p:nvPr/>
        </p:nvSpPr>
        <p:spPr>
          <a:xfrm flipH="false" flipV="false" rot="0">
            <a:off x="6426158" y="5574218"/>
            <a:ext cx="11276659" cy="466177"/>
          </a:xfrm>
          <a:custGeom>
            <a:avLst/>
            <a:gdLst/>
            <a:ahLst/>
            <a:cxnLst/>
            <a:rect r="r" b="b" t="t" l="l"/>
            <a:pathLst>
              <a:path h="466177" w="11276659">
                <a:moveTo>
                  <a:pt x="0" y="0"/>
                </a:moveTo>
                <a:lnTo>
                  <a:pt x="11276659" y="0"/>
                </a:lnTo>
                <a:lnTo>
                  <a:pt x="11276659" y="466177"/>
                </a:lnTo>
                <a:lnTo>
                  <a:pt x="0" y="466177"/>
                </a:lnTo>
                <a:lnTo>
                  <a:pt x="0" y="0"/>
                </a:lnTo>
                <a:close/>
              </a:path>
            </a:pathLst>
          </a:custGeom>
          <a:blipFill>
            <a:blip r:embed="rId23"/>
            <a:stretch>
              <a:fillRect l="0" t="0" r="0" b="0"/>
            </a:stretch>
          </a:blipFill>
        </p:spPr>
      </p:sp>
      <p:sp>
        <p:nvSpPr>
          <p:cNvPr name="Freeform 45" id="45"/>
          <p:cNvSpPr/>
          <p:nvPr/>
        </p:nvSpPr>
        <p:spPr>
          <a:xfrm flipH="false" flipV="false" rot="0">
            <a:off x="2260162" y="4038339"/>
            <a:ext cx="916327" cy="852185"/>
          </a:xfrm>
          <a:custGeom>
            <a:avLst/>
            <a:gdLst/>
            <a:ahLst/>
            <a:cxnLst/>
            <a:rect r="r" b="b" t="t" l="l"/>
            <a:pathLst>
              <a:path h="852185" w="916327">
                <a:moveTo>
                  <a:pt x="0" y="0"/>
                </a:moveTo>
                <a:lnTo>
                  <a:pt x="916328" y="0"/>
                </a:lnTo>
                <a:lnTo>
                  <a:pt x="916328" y="852185"/>
                </a:lnTo>
                <a:lnTo>
                  <a:pt x="0" y="852185"/>
                </a:lnTo>
                <a:lnTo>
                  <a:pt x="0" y="0"/>
                </a:lnTo>
                <a:close/>
              </a:path>
            </a:pathLst>
          </a:custGeom>
          <a:blipFill>
            <a:blip r:embed="rId24"/>
            <a:stretch>
              <a:fillRect l="0" t="0" r="0" b="0"/>
            </a:stretch>
          </a:blipFill>
        </p:spPr>
      </p:sp>
    </p:spTree>
  </p:cSld>
  <p:clrMapOvr>
    <a:masterClrMapping/>
  </p:clrMapOvr>
  <p:transition spd="fast">
    <p:fade/>
  </p:transition>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2700000">
            <a:off x="16287139" y="-533982"/>
            <a:ext cx="3196932" cy="1881597"/>
            <a:chOff x="0" y="0"/>
            <a:chExt cx="841990" cy="495565"/>
          </a:xfrm>
        </p:grpSpPr>
        <p:sp>
          <p:nvSpPr>
            <p:cNvPr name="Freeform 3" id="3"/>
            <p:cNvSpPr/>
            <p:nvPr/>
          </p:nvSpPr>
          <p:spPr>
            <a:xfrm flipH="false" flipV="false" rot="0">
              <a:off x="0" y="0"/>
              <a:ext cx="841990" cy="495565"/>
            </a:xfrm>
            <a:custGeom>
              <a:avLst/>
              <a:gdLst/>
              <a:ahLst/>
              <a:cxnLst/>
              <a:rect r="r" b="b" t="t" l="l"/>
              <a:pathLst>
                <a:path h="495565" w="841990">
                  <a:moveTo>
                    <a:pt x="0" y="0"/>
                  </a:moveTo>
                  <a:lnTo>
                    <a:pt x="841990" y="0"/>
                  </a:lnTo>
                  <a:lnTo>
                    <a:pt x="841990" y="495565"/>
                  </a:lnTo>
                  <a:lnTo>
                    <a:pt x="0" y="495565"/>
                  </a:lnTo>
                  <a:close/>
                </a:path>
              </a:pathLst>
            </a:custGeom>
            <a:solidFill>
              <a:srgbClr val="77A6CC"/>
            </a:solidFill>
          </p:spPr>
        </p:sp>
        <p:sp>
          <p:nvSpPr>
            <p:cNvPr name="TextBox 4" id="4"/>
            <p:cNvSpPr txBox="true"/>
            <p:nvPr/>
          </p:nvSpPr>
          <p:spPr>
            <a:xfrm>
              <a:off x="0" y="-38100"/>
              <a:ext cx="841990" cy="533665"/>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4937562" y="-1276323"/>
            <a:ext cx="2305023" cy="2305023"/>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lnTo>
                    <a:pt x="812800" y="406400"/>
                  </a:lnTo>
                  <a:lnTo>
                    <a:pt x="406400" y="812800"/>
                  </a:lnTo>
                  <a:lnTo>
                    <a:pt x="0" y="406400"/>
                  </a:lnTo>
                  <a:lnTo>
                    <a:pt x="406400" y="0"/>
                  </a:lnTo>
                  <a:close/>
                </a:path>
              </a:pathLst>
            </a:custGeom>
            <a:solidFill>
              <a:srgbClr val="000000"/>
            </a:solidFill>
          </p:spPr>
        </p:sp>
        <p:sp>
          <p:nvSpPr>
            <p:cNvPr name="TextBox 7" id="7"/>
            <p:cNvSpPr txBox="true"/>
            <p:nvPr/>
          </p:nvSpPr>
          <p:spPr>
            <a:xfrm>
              <a:off x="139700" y="101600"/>
              <a:ext cx="533400" cy="571500"/>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true" flipV="false" rot="0">
            <a:off x="16537469" y="1186993"/>
            <a:ext cx="2696272" cy="2389571"/>
          </a:xfrm>
          <a:custGeom>
            <a:avLst/>
            <a:gdLst/>
            <a:ahLst/>
            <a:cxnLst/>
            <a:rect r="r" b="b" t="t" l="l"/>
            <a:pathLst>
              <a:path h="2389571" w="2696272">
                <a:moveTo>
                  <a:pt x="2696272" y="0"/>
                </a:moveTo>
                <a:lnTo>
                  <a:pt x="0" y="0"/>
                </a:lnTo>
                <a:lnTo>
                  <a:pt x="0" y="2389571"/>
                </a:lnTo>
                <a:lnTo>
                  <a:pt x="2696272" y="2389571"/>
                </a:lnTo>
                <a:lnTo>
                  <a:pt x="2696272"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9" id="9"/>
          <p:cNvGrpSpPr/>
          <p:nvPr/>
        </p:nvGrpSpPr>
        <p:grpSpPr>
          <a:xfrm rot="0">
            <a:off x="17007359" y="533978"/>
            <a:ext cx="704983" cy="704983"/>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lnTo>
                    <a:pt x="812800" y="406400"/>
                  </a:lnTo>
                  <a:lnTo>
                    <a:pt x="406400" y="812800"/>
                  </a:lnTo>
                  <a:lnTo>
                    <a:pt x="0" y="406400"/>
                  </a:lnTo>
                  <a:lnTo>
                    <a:pt x="406400" y="0"/>
                  </a:lnTo>
                  <a:close/>
                </a:path>
              </a:pathLst>
            </a:custGeom>
            <a:solidFill>
              <a:srgbClr val="000000"/>
            </a:solidFill>
          </p:spPr>
        </p:sp>
        <p:sp>
          <p:nvSpPr>
            <p:cNvPr name="TextBox 11" id="11"/>
            <p:cNvSpPr txBox="true"/>
            <p:nvPr/>
          </p:nvSpPr>
          <p:spPr>
            <a:xfrm>
              <a:off x="139700" y="101600"/>
              <a:ext cx="533400" cy="571500"/>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1425155" y="6293354"/>
            <a:ext cx="2305023" cy="2305023"/>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lnTo>
                    <a:pt x="812800" y="406400"/>
                  </a:lnTo>
                  <a:lnTo>
                    <a:pt x="406400" y="812800"/>
                  </a:lnTo>
                  <a:lnTo>
                    <a:pt x="0" y="406400"/>
                  </a:lnTo>
                  <a:lnTo>
                    <a:pt x="406400" y="0"/>
                  </a:lnTo>
                  <a:close/>
                </a:path>
              </a:pathLst>
            </a:custGeom>
            <a:solidFill>
              <a:srgbClr val="000000"/>
            </a:solidFill>
          </p:spPr>
        </p:sp>
        <p:sp>
          <p:nvSpPr>
            <p:cNvPr name="TextBox 14" id="14"/>
            <p:cNvSpPr txBox="true"/>
            <p:nvPr/>
          </p:nvSpPr>
          <p:spPr>
            <a:xfrm>
              <a:off x="139700" y="101600"/>
              <a:ext cx="533400" cy="571500"/>
            </a:xfrm>
            <a:prstGeom prst="rect">
              <a:avLst/>
            </a:prstGeom>
          </p:spPr>
          <p:txBody>
            <a:bodyPr anchor="ctr" rtlCol="false" tIns="50800" lIns="50800" bIns="50800" rIns="50800"/>
            <a:lstStyle/>
            <a:p>
              <a:pPr algn="ctr">
                <a:lnSpc>
                  <a:spcPts val="2659"/>
                </a:lnSpc>
              </a:pPr>
            </a:p>
          </p:txBody>
        </p:sp>
      </p:grpSp>
      <p:sp>
        <p:nvSpPr>
          <p:cNvPr name="Freeform 15" id="15"/>
          <p:cNvSpPr/>
          <p:nvPr/>
        </p:nvSpPr>
        <p:spPr>
          <a:xfrm flipH="true" flipV="false" rot="0">
            <a:off x="432195" y="8579327"/>
            <a:ext cx="2696272" cy="2389571"/>
          </a:xfrm>
          <a:custGeom>
            <a:avLst/>
            <a:gdLst/>
            <a:ahLst/>
            <a:cxnLst/>
            <a:rect r="r" b="b" t="t" l="l"/>
            <a:pathLst>
              <a:path h="2389571" w="2696272">
                <a:moveTo>
                  <a:pt x="2696272" y="0"/>
                </a:moveTo>
                <a:lnTo>
                  <a:pt x="0" y="0"/>
                </a:lnTo>
                <a:lnTo>
                  <a:pt x="0" y="2389571"/>
                </a:lnTo>
                <a:lnTo>
                  <a:pt x="2696272" y="2389571"/>
                </a:lnTo>
                <a:lnTo>
                  <a:pt x="2696272"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6" id="16"/>
          <p:cNvGrpSpPr/>
          <p:nvPr/>
        </p:nvGrpSpPr>
        <p:grpSpPr>
          <a:xfrm rot="0">
            <a:off x="-5402222" y="8064991"/>
            <a:ext cx="9446602" cy="9446602"/>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lnTo>
                    <a:pt x="812800" y="406400"/>
                  </a:lnTo>
                  <a:lnTo>
                    <a:pt x="406400" y="812800"/>
                  </a:lnTo>
                  <a:lnTo>
                    <a:pt x="0" y="406400"/>
                  </a:lnTo>
                  <a:lnTo>
                    <a:pt x="406400" y="0"/>
                  </a:lnTo>
                  <a:close/>
                </a:path>
              </a:pathLst>
            </a:custGeom>
            <a:solidFill>
              <a:srgbClr val="77A6CC"/>
            </a:solidFill>
          </p:spPr>
        </p:sp>
        <p:sp>
          <p:nvSpPr>
            <p:cNvPr name="TextBox 18" id="18"/>
            <p:cNvSpPr txBox="true"/>
            <p:nvPr/>
          </p:nvSpPr>
          <p:spPr>
            <a:xfrm>
              <a:off x="139700" y="101600"/>
              <a:ext cx="533400" cy="571500"/>
            </a:xfrm>
            <a:prstGeom prst="rect">
              <a:avLst/>
            </a:prstGeom>
          </p:spPr>
          <p:txBody>
            <a:bodyPr anchor="ctr" rtlCol="false" tIns="50800" lIns="50800" bIns="50800" rIns="50800"/>
            <a:lstStyle/>
            <a:p>
              <a:pPr algn="ctr">
                <a:lnSpc>
                  <a:spcPts val="2659"/>
                </a:lnSpc>
              </a:pPr>
            </a:p>
          </p:txBody>
        </p:sp>
      </p:grpSp>
      <p:sp>
        <p:nvSpPr>
          <p:cNvPr name="TextBox 19" id="19"/>
          <p:cNvSpPr txBox="true"/>
          <p:nvPr/>
        </p:nvSpPr>
        <p:spPr>
          <a:xfrm rot="0">
            <a:off x="17107909" y="714466"/>
            <a:ext cx="503883" cy="322561"/>
          </a:xfrm>
          <a:prstGeom prst="rect">
            <a:avLst/>
          </a:prstGeom>
        </p:spPr>
        <p:txBody>
          <a:bodyPr anchor="t" rtlCol="false" tIns="0" lIns="0" bIns="0" rIns="0">
            <a:spAutoFit/>
          </a:bodyPr>
          <a:lstStyle/>
          <a:p>
            <a:pPr algn="ctr">
              <a:lnSpc>
                <a:spcPts val="2696"/>
              </a:lnSpc>
            </a:pPr>
            <a:r>
              <a:rPr lang="en-US" sz="1925">
                <a:solidFill>
                  <a:srgbClr val="FFFFFF"/>
                </a:solidFill>
                <a:latin typeface="Canva Sans"/>
                <a:ea typeface="Canva Sans"/>
                <a:cs typeface="Canva Sans"/>
                <a:sym typeface="Canva Sans"/>
              </a:rPr>
              <a:t>09</a:t>
            </a:r>
          </a:p>
        </p:txBody>
      </p:sp>
      <p:pic>
        <p:nvPicPr>
          <p:cNvPr name="Picture 20" id="20"/>
          <p:cNvPicPr>
            <a:picLocks noChangeAspect="true"/>
          </p:cNvPicPr>
          <p:nvPr/>
        </p:nvPicPr>
        <p:blipFill>
          <a:blip r:embed="rId4"/>
          <a:stretch>
            <a:fillRect/>
          </a:stretch>
        </p:blipFill>
        <p:spPr>
          <a:xfrm rot="0">
            <a:off x="11152417" y="4854127"/>
            <a:ext cx="6444281" cy="5950515"/>
          </a:xfrm>
          <a:prstGeom prst="rect">
            <a:avLst/>
          </a:prstGeom>
        </p:spPr>
      </p:pic>
      <p:pic>
        <p:nvPicPr>
          <p:cNvPr name="Picture 21" id="21"/>
          <p:cNvPicPr>
            <a:picLocks noChangeAspect="true"/>
          </p:cNvPicPr>
          <p:nvPr/>
        </p:nvPicPr>
        <p:blipFill>
          <a:blip r:embed="rId5"/>
          <a:stretch>
            <a:fillRect/>
          </a:stretch>
        </p:blipFill>
        <p:spPr>
          <a:xfrm rot="0">
            <a:off x="-751371" y="1100292"/>
            <a:ext cx="10849954" cy="6230575"/>
          </a:xfrm>
          <a:prstGeom prst="rect">
            <a:avLst/>
          </a:prstGeom>
        </p:spPr>
      </p:pic>
      <p:sp>
        <p:nvSpPr>
          <p:cNvPr name="TextBox 22" id="22"/>
          <p:cNvSpPr txBox="true"/>
          <p:nvPr/>
        </p:nvSpPr>
        <p:spPr>
          <a:xfrm rot="0">
            <a:off x="6811386" y="463409"/>
            <a:ext cx="6155144" cy="881824"/>
          </a:xfrm>
          <a:prstGeom prst="rect">
            <a:avLst/>
          </a:prstGeom>
        </p:spPr>
        <p:txBody>
          <a:bodyPr anchor="t" rtlCol="false" tIns="0" lIns="0" bIns="0" rIns="0">
            <a:spAutoFit/>
          </a:bodyPr>
          <a:lstStyle/>
          <a:p>
            <a:pPr algn="l">
              <a:lnSpc>
                <a:spcPts val="6991"/>
              </a:lnSpc>
            </a:pPr>
            <a:r>
              <a:rPr lang="en-US" sz="5925" b="true">
                <a:solidFill>
                  <a:srgbClr val="000000"/>
                </a:solidFill>
                <a:latin typeface="Open Sauce Bold"/>
                <a:ea typeface="Open Sauce Bold"/>
                <a:cs typeface="Open Sauce Bold"/>
                <a:sym typeface="Open Sauce Bold"/>
              </a:rPr>
              <a:t>Visual Sample </a:t>
            </a:r>
          </a:p>
        </p:txBody>
      </p:sp>
      <p:sp>
        <p:nvSpPr>
          <p:cNvPr name="Freeform 23" id="23"/>
          <p:cNvSpPr/>
          <p:nvPr/>
        </p:nvSpPr>
        <p:spPr>
          <a:xfrm flipH="false" flipV="false" rot="0">
            <a:off x="5321470" y="296459"/>
            <a:ext cx="1258452" cy="1196673"/>
          </a:xfrm>
          <a:custGeom>
            <a:avLst/>
            <a:gdLst/>
            <a:ahLst/>
            <a:cxnLst/>
            <a:rect r="r" b="b" t="t" l="l"/>
            <a:pathLst>
              <a:path h="1196673" w="1258452">
                <a:moveTo>
                  <a:pt x="0" y="0"/>
                </a:moveTo>
                <a:lnTo>
                  <a:pt x="1258452" y="0"/>
                </a:lnTo>
                <a:lnTo>
                  <a:pt x="1258452" y="1196674"/>
                </a:lnTo>
                <a:lnTo>
                  <a:pt x="0" y="119667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24" id="24"/>
          <p:cNvSpPr txBox="true"/>
          <p:nvPr/>
        </p:nvSpPr>
        <p:spPr>
          <a:xfrm rot="0">
            <a:off x="8828765" y="2330250"/>
            <a:ext cx="8783027" cy="2473442"/>
          </a:xfrm>
          <a:prstGeom prst="rect">
            <a:avLst/>
          </a:prstGeom>
        </p:spPr>
        <p:txBody>
          <a:bodyPr anchor="t" rtlCol="false" tIns="0" lIns="0" bIns="0" rIns="0">
            <a:spAutoFit/>
          </a:bodyPr>
          <a:lstStyle/>
          <a:p>
            <a:pPr algn="l">
              <a:lnSpc>
                <a:spcPts val="4028"/>
              </a:lnSpc>
            </a:pPr>
            <a:r>
              <a:rPr lang="en-US" sz="1900" b="true">
                <a:solidFill>
                  <a:srgbClr val="1DA0D6"/>
                </a:solidFill>
                <a:latin typeface="Canva Sans Bold"/>
                <a:ea typeface="Canva Sans Bold"/>
                <a:cs typeface="Canva Sans Bold"/>
                <a:sym typeface="Canva Sans Bold"/>
              </a:rPr>
              <a:t>Description:</a:t>
            </a:r>
          </a:p>
          <a:p>
            <a:pPr algn="l" marL="0" indent="0" lvl="0">
              <a:lnSpc>
                <a:spcPts val="4028"/>
              </a:lnSpc>
              <a:spcBef>
                <a:spcPct val="0"/>
              </a:spcBef>
            </a:pPr>
            <a:r>
              <a:rPr lang="en-US" sz="1900" strike="noStrike" u="none">
                <a:solidFill>
                  <a:srgbClr val="575757"/>
                </a:solidFill>
                <a:latin typeface="Canva Sans"/>
                <a:ea typeface="Canva Sans"/>
                <a:cs typeface="Canva Sans"/>
                <a:sym typeface="Canva Sans"/>
              </a:rPr>
              <a:t>This visual displays the top routes generating the highest total revenue across the network.</a:t>
            </a:r>
          </a:p>
          <a:p>
            <a:pPr algn="l" marL="0" indent="0" lvl="0">
              <a:lnSpc>
                <a:spcPts val="4028"/>
              </a:lnSpc>
              <a:spcBef>
                <a:spcPct val="0"/>
              </a:spcBef>
            </a:pPr>
            <a:r>
              <a:rPr lang="en-US" b="true" sz="1900" strike="noStrike" u="none">
                <a:solidFill>
                  <a:srgbClr val="575757"/>
                </a:solidFill>
                <a:latin typeface="Canva Sans Bold"/>
                <a:ea typeface="Canva Sans Bold"/>
                <a:cs typeface="Canva Sans Bold"/>
                <a:sym typeface="Canva Sans Bold"/>
              </a:rPr>
              <a:t> </a:t>
            </a:r>
            <a:r>
              <a:rPr lang="en-US" b="true" sz="1900" strike="noStrike" u="none">
                <a:solidFill>
                  <a:srgbClr val="1DA0D6"/>
                </a:solidFill>
                <a:latin typeface="Canva Sans Bold"/>
                <a:ea typeface="Canva Sans Bold"/>
                <a:cs typeface="Canva Sans Bold"/>
                <a:sym typeface="Canva Sans Bold"/>
              </a:rPr>
              <a:t>Insight:</a:t>
            </a:r>
          </a:p>
          <a:p>
            <a:pPr algn="l" marL="0" indent="0" lvl="0">
              <a:lnSpc>
                <a:spcPts val="4028"/>
              </a:lnSpc>
              <a:spcBef>
                <a:spcPct val="0"/>
              </a:spcBef>
            </a:pPr>
            <a:r>
              <a:rPr lang="en-US" sz="1900" strike="noStrike" u="none">
                <a:solidFill>
                  <a:srgbClr val="575757"/>
                </a:solidFill>
                <a:latin typeface="Canva Sans"/>
                <a:ea typeface="Canva Sans"/>
                <a:cs typeface="Canva Sans"/>
                <a:sym typeface="Canva Sans"/>
              </a:rPr>
              <a:t> You can quickly see which routes contribute most to overall profitability</a:t>
            </a:r>
          </a:p>
        </p:txBody>
      </p:sp>
      <p:sp>
        <p:nvSpPr>
          <p:cNvPr name="TextBox 25" id="25"/>
          <p:cNvSpPr txBox="true"/>
          <p:nvPr/>
        </p:nvSpPr>
        <p:spPr>
          <a:xfrm rot="0">
            <a:off x="1780331" y="6864013"/>
            <a:ext cx="9294077" cy="2473442"/>
          </a:xfrm>
          <a:prstGeom prst="rect">
            <a:avLst/>
          </a:prstGeom>
        </p:spPr>
        <p:txBody>
          <a:bodyPr anchor="t" rtlCol="false" tIns="0" lIns="0" bIns="0" rIns="0">
            <a:spAutoFit/>
          </a:bodyPr>
          <a:lstStyle/>
          <a:p>
            <a:pPr algn="l">
              <a:lnSpc>
                <a:spcPts val="4028"/>
              </a:lnSpc>
            </a:pPr>
            <a:r>
              <a:rPr lang="en-US" sz="1900" b="true">
                <a:solidFill>
                  <a:srgbClr val="1DA0D6"/>
                </a:solidFill>
                <a:latin typeface="Canva Sans Bold"/>
                <a:ea typeface="Canva Sans Bold"/>
                <a:cs typeface="Canva Sans Bold"/>
                <a:sym typeface="Canva Sans Bold"/>
              </a:rPr>
              <a:t>Description:</a:t>
            </a:r>
          </a:p>
          <a:p>
            <a:pPr algn="l">
              <a:lnSpc>
                <a:spcPts val="4028"/>
              </a:lnSpc>
            </a:pPr>
            <a:r>
              <a:rPr lang="en-US" sz="1900">
                <a:solidFill>
                  <a:srgbClr val="575757"/>
                </a:solidFill>
                <a:latin typeface="Canva Sans"/>
                <a:ea typeface="Canva Sans"/>
                <a:cs typeface="Canva Sans"/>
                <a:sym typeface="Canva Sans"/>
              </a:rPr>
              <a:t>This visual shows the percentage of bookings made with and without railcards.</a:t>
            </a:r>
          </a:p>
          <a:p>
            <a:pPr algn="l">
              <a:lnSpc>
                <a:spcPts val="4028"/>
              </a:lnSpc>
            </a:pPr>
            <a:r>
              <a:rPr lang="en-US" sz="1900">
                <a:solidFill>
                  <a:srgbClr val="575757"/>
                </a:solidFill>
                <a:latin typeface="Canva Sans"/>
                <a:ea typeface="Canva Sans"/>
                <a:cs typeface="Canva Sans"/>
                <a:sym typeface="Canva Sans"/>
              </a:rPr>
              <a:t> </a:t>
            </a:r>
            <a:r>
              <a:rPr lang="en-US" sz="1900" b="true">
                <a:solidFill>
                  <a:srgbClr val="1DA0D6"/>
                </a:solidFill>
                <a:latin typeface="Canva Sans Bold"/>
                <a:ea typeface="Canva Sans Bold"/>
                <a:cs typeface="Canva Sans Bold"/>
                <a:sym typeface="Canva Sans Bold"/>
              </a:rPr>
              <a:t>Insight:</a:t>
            </a:r>
          </a:p>
          <a:p>
            <a:pPr algn="l">
              <a:lnSpc>
                <a:spcPts val="4028"/>
              </a:lnSpc>
            </a:pPr>
            <a:r>
              <a:rPr lang="en-US" sz="1900">
                <a:solidFill>
                  <a:srgbClr val="575757"/>
                </a:solidFill>
                <a:latin typeface="Canva Sans"/>
                <a:ea typeface="Canva Sans"/>
                <a:cs typeface="Canva Sans"/>
                <a:sym typeface="Canva Sans"/>
              </a:rPr>
              <a:t>Most bookings are made without a railcard, while adult railcards account for the largest share among users who use one.</a:t>
            </a:r>
          </a:p>
        </p:txBody>
      </p:sp>
    </p:spTree>
  </p:cSld>
  <p:clrMapOvr>
    <a:masterClrMapping/>
  </p:clrMapOvr>
  <p:transition spd="fast">
    <p:fad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DAG0FvptxFw</dc:identifier>
  <dcterms:modified xsi:type="dcterms:W3CDTF">2011-08-01T06:04:30Z</dcterms:modified>
  <cp:revision>1</cp:revision>
  <dc:title>depi fp</dc:title>
</cp:coreProperties>
</file>